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134805918" r:id="rId5"/>
    <p:sldId id="2134805919" r:id="rId6"/>
    <p:sldId id="2134805920" r:id="rId7"/>
    <p:sldId id="2134805930" r:id="rId8"/>
    <p:sldId id="257" r:id="rId9"/>
    <p:sldId id="2134805931" r:id="rId10"/>
    <p:sldId id="258" r:id="rId11"/>
    <p:sldId id="260" r:id="rId12"/>
    <p:sldId id="2134805932" r:id="rId13"/>
    <p:sldId id="2134805933" r:id="rId14"/>
    <p:sldId id="259" r:id="rId15"/>
    <p:sldId id="261" r:id="rId16"/>
    <p:sldId id="2134805934" r:id="rId17"/>
    <p:sldId id="2134805935" r:id="rId18"/>
    <p:sldId id="262" r:id="rId19"/>
    <p:sldId id="267" r:id="rId20"/>
    <p:sldId id="2134805937" r:id="rId21"/>
    <p:sldId id="264" r:id="rId22"/>
    <p:sldId id="263" r:id="rId23"/>
    <p:sldId id="26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96220-990A-B89F-4F4A-F6C0CB27FCD2}" v="105" dt="2024-03-20T16:53:53.832"/>
    <p1510:client id="{43A5C0E8-1924-465C-53CA-6260DACF1FC2}" v="1" dt="2024-03-20T18:47:28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7903" autoAdjust="0"/>
  </p:normalViewPr>
  <p:slideViewPr>
    <p:cSldViewPr snapToGrid="0">
      <p:cViewPr varScale="1">
        <p:scale>
          <a:sx n="87" d="100"/>
          <a:sy n="87" d="100"/>
        </p:scale>
        <p:origin x="15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2:53:35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11291 1724 24575,'-21'24'0,"2"1"0,-27 44 0,12-16 0,14-24 0,2 1 0,1 1 0,1 1 0,2 1 0,1 0 0,2 0 0,1 1 0,2 1 0,1-1 0,-3 56 0,9-112 0,0 1 0,-2 0 0,0 0 0,-2 0 0,0 0 0,-1 0 0,-1 1 0,-17-34 0,24 53 0,-1-1 0,1 1 0,-1 0 0,1-1 0,-1 1 0,0 0 0,0 0 0,0-1 0,0 1 0,0 0 0,0 0 0,0 0 0,0 0 0,0 1 0,0-1 0,-1 0 0,1 0 0,0 1 0,-1-1 0,1 0 0,0 1 0,-1 0 0,1-1 0,-1 1 0,1 0 0,-2-1 0,1 2 0,0 0 0,0-1 0,0 1 0,0 0 0,0 0 0,0 0 0,1 1 0,-1-1 0,0 0 0,1 1 0,-1-1 0,1 1 0,-1-1 0,1 1 0,-2 2 0,-5 9 0,1-1 0,0 1 0,1 0 0,-4 14 0,1 2 0,1 0 0,1 0 0,2 1 0,-2 47 0,8 124 0,2-96 0,-3-104 0,5 53 0,6-31 0,-10-22 0,-1-1 0,1 1 0,0-1 0,-1 0 0,1 1 0,0-1 0,-1 0 0,1 1 0,0-1 0,-1 0 0,1 0 0,0 0 0,0 1 0,-1-1 0,1 0 0,0 0 0,0 0 0,-1 0 0,1 0 0,0-1 0,0 1 0,-1 0 0,1 0 0,0 0 0,0-1 0,-1 1 0,1 0 0,1-1 0,3-5 0,0 0 0,0 1 0,0-2 0,-1 1 0,0-1 0,0 1 0,-1-1 0,0 0 0,0 0 0,4-15 0,-3 12 0,41-116 0,33-152 0,-70 224 0,-3-1 0,-1 1 0,-7-88 0,1 38 0,0 72 0,-2 0 0,-9-42 0,6 44 0,2-1 0,1 1 0,0-33 0,4 53 0,1 1 0,0-1 0,0 1 0,1 0 0,0-1 0,1 1 0,0 0 0,0 0 0,1 1 0,0-1 0,1 1 0,0-1 0,0 1 0,7-7 0,13-14 0,2 2 0,0 1 0,2 1 0,1 1 0,41-24 0,-47 31 0,0-1 0,0-1 0,27-30 0,13-11 0,-36 35 0,2 1 0,1 2 0,0 1 0,2 1 0,0 2 0,60-24 0,19 9 0,-68 22 0,0-2 0,47-22 0,41-18 0,-54 24 0,-46 19 0,1 0 0,44-6 0,-43 9 0,0 0 0,42-17 0,293-124 0,-121 65 0,56-43 0,-91 46 0,-157 60 0,49-9 0,-64 18 0,46-17 0,149-78 0,-213 98 0,-33 20 0,-46 28 0,-388 223-109,-22-21-408,391-203 473,-174 80 44,-80 43 0,313-152 48,1 0 0,0 1 0,0 0-1,1 1 1,0 1 0,1 0 0,1 1 0,0 0 0,1 1 0,0 1 0,1-1-1,1 2 1,-7 17 0,-15 20-48,21-40 0,1 0 0,1 1 0,0 1 0,1-1 0,1 1 0,-9 33 0,15-49 0,0 1 0,0 0 0,0 0 0,0-1 0,0 1 0,0 0 0,0-1 0,0 1 0,0 0 0,0-1 0,1 1 0,-1 0 0,0-1 0,0 1 0,1 0 0,-1-1 0,0 1 0,1-1 0,-1 1 0,0-1 0,1 1 0,-1-1 0,1 1 0,-1-1 0,1 1 0,-1-1 0,1 1 0,0-1 0,-1 0 0,1 1 0,-1-1 0,1 0 0,0 0 0,-1 1 0,1-1 0,0 0 0,-1 0 0,1 0 0,0 0 0,-1 0 0,1 0 0,0 0 0,-1 0 0,2 0 0,36-9 0,10-10 0,65-37 0,-37 17 0,758-327-843,14 49-118,-624 235 942,-158 57-33,-44 15 49,1 0 0,0 2 1,0 1-1,1 1 0,0 0 0,27-1 1,-51 7 2,1 0 0,-1 0 0,0 0 0,1 0 0,-1 0 0,0 0 0,1 0 0,-1 0 0,1 0 0,-1 0 0,0 0 0,1 0 0,-1 0 0,0 0 0,1 0 0,-1 0 0,0 0 0,1 0 0,-1 1 0,0-1 0,0 0 0,1 0 0,-1 0 0,0 1 0,1-1 0,-1 0 0,0 0 0,0 1 0,1-1 0,-1 0 0,0 1 0,0-1 0,0 0 0,1 1 0,-12 13 0,-25 15 0,-2-1 0,-75 41 0,95-59 0,-193 104-6,-5-10 1,-370 125 0,-481 71-12,459-153 371,575-140-309,19-5-43,0 1 0,1 0 1,-1 1-1,1 0 1,-1 1-1,1 0 0,1 1 1,-1 1-1,1 0 0,-13 10 1,21-8-3,15-7 6,31-12 152,279-92 1176,85-25-1494,742-153-991,-130 36 1205,-850 195-54,-153 44 0,-1 0 0,0 0 0,17-11 0,-31 16 0,0 0 0,0 0 0,0 0 0,0 0 0,0 0 0,-1 0 0,1 0 0,0 0 0,0 0 0,0 0 0,0 0 0,0 0 0,0 0 0,0 0 0,0-1 0,0 1 0,0 0 0,-1 0 0,1 0 0,0 0 0,0 0 0,0 0 0,0 0 0,0 0 0,0-1 0,0 1 0,0 0 0,0 0 0,0 0 0,0 0 0,0 0 0,0 0 0,0-1 0,0 1 0,0 0 0,0 0 0,0 0 0,0 0 0,0 0 0,0 0 0,0 0 0,0-1 0,0 1 0,1 0 0,-1 0 0,0 0 0,0 0 0,0 0 0,0 0 0,0 0 0,0 0 0,0 0 0,0 0 0,0-1 0,1 1 0,-31 5 0,-126 42 0,-102 45 0,-300 136-1024,-749 422 0,1246-615 1038,-236 140 336,207-116-210,-95 81-1,173-132-139,1 1 0,0 1 0,1 0 0,0 1 0,0 0 0,1 0 0,0 1 0,1 0 0,-8 17 0,14-16 0,9-9 0,1-8 24,-1 1-1,1-1 1,-1 0-1,0-1 0,-1 0 1,7-5-1,280-234 1540,-1 1-1355,573-373-1477,-588 446 1115,381-168 0,-577 303 102,-73 33 41,-17 8 9,-137 70 15,-130 66-13,-115 66-164,-1743 1011-1931,1956-1112 2068,165-99-137,1-1 0,-1 0 0,0-1 0,-24 7 0,36-12 152,1-1 0,0 0 0,-1 0 0,1 0 0,0 0 0,-1 0 1,1 0-1,0 0 0,-1 0 0,1 0 0,-1 0 0,1 0 0,0 0 0,-1 0 0,1 0 0,0 0 0,-1-1 0,1 1 0,-1 0 0,1 0 0,0 0 0,-1 0 0,1-1 0,0 1 0,0 0 0,-1 0 0,1-1 0,0 1 0,0 0 0,-1-1 0,1 1 0,0 0 0,0-1 0,0 1 0,-1 0 0,1-1 0,0 1 0,0 0 0,0-1 0,0 1 0,8-27-480,26-26-90,3 1-1,67-75 0,-71 88 365,508-550 400,-354 410 154,230-170 0,-402 338-345,5-5-19,-53 43 229,-181 141 1314,-396 304 1721,579-449-3014,-59 41 405,83-60-572,0 0 1,-1 0-1,0 0 0,0-1 0,0 0 0,0 0 1,0-1-1,-1 0 0,-9 0 0,17-2-45,-1 0-1,1 1 0,0-1 1,-1-1-1,1 1 1,-1 0-1,1 0 1,-1-1-1,1 1 0,-1 0 1,1-1-1,0 1 1,-1-1-1,1 0 1,0 1-1,0-1 1,-1 0-1,1 0 0,0 0 1,0 0-1,0 0 1,0 0-1,0 0 1,0 0-1,1-1 1,-1 1-1,0 0 0,0 0 1,1-1-1,-1 1 1,1 0-1,-1-1 1,1 1-1,0-1 1,-1 1-1,1-1 0,0-1 1,0-5 85,0-1 1,0 1 0,1-1-1,0 1 1,4-14 0,22-69 53,68-154-1,-71 190-133,-19 41-15,18-41 0,52-93 0,-48 117 0,-26 31 0,0-1 0,-1 1 0,1-1 0,0 1 0,0-1 0,-1 1 0,1 0 0,0 0 0,0-1 0,-1 1 0,1 0 0,0 0 0,0 0 0,0 0 0,0 0 0,-1 0 0,1 0 0,0 0 0,0 0 0,0 0 0,0 0 0,-1 0 0,1 1 0,1-1 0,0 3 0,0-1 0,0 0 0,0 1 0,-1-1 0,1 1 0,0 0 0,-1-1 0,0 1 0,0 0 0,0 0 0,0 0 0,0 0 0,0 0 0,-1 0 0,0 0 0,1 0 0,-1 5 0,0 41 0,-2-1 0,-2 0 0,-2 0 0,-17 63 0,8-35 0,-8 48 0,-46 268 0,69-391 0,-1-1 0,1 1 0,0-1 0,-1 1 0,1-1 0,0 1 0,0-1 0,0 1 0,0-1 0,0 1 0,0-1 0,-1 1 0,1-1 0,0 1 0,0-1 0,1 1 0,-1 0 0,0-1 0,0 1 0,0-1 0,0 1 0,0-1 0,0 1 0,1-1 0,-1 1 0,0-1 0,1 1 0,-1-1 0,0 0 0,1 1 0,-1-1 0,0 1 0,1-1 0,-1 0 0,1 1 0,-1-1 0,1 1 0,22-16 0,121-132 0,-43 40 0,99-81 0,-145 141 0,104-69 0,-150 111 0,-1 0 0,1 0 0,0 1 0,0 0 0,0 0 0,0 1 0,18-4 0,-26 7 0,0 0 0,0 0 0,0 0 0,0 0 0,0 0 0,0 0 0,0 0 0,0 0 0,0 0 0,0 0 0,0 0 0,0 1 0,0-1 0,0 0 0,0 1 0,0-1 0,0 1 0,0-1 0,0 1 0,0-1 0,0 1 0,0 0 0,-1-1 0,1 1 0,0 0 0,-1 0 0,1 0 0,0 0 0,-1-1 0,1 1 0,-1 0 0,1 0 0,-1 0 0,1 0 0,-1 0 0,0 0 0,0 0 0,1 0 0,-1 0 0,0 1 0,0-1 0,0 2 0,-1 6 0,0 0 0,-1 1 0,0-1 0,-1 0 0,1 0 0,-2 0 0,1 0 0,-8 11 0,-47 78 0,45-77 0,-50 72 0,-4-4 0,-101 105 0,-175 145 0,343-338 0,-2 0 0,0 0 0,0 1 0,1-1 0,-1 0 0,0 1 0,1 0 0,-1-1 0,1 1 0,0 0 0,0 0 0,0 0 0,0 0 0,-2 3 0,6-5 0,0-1 0,-1 1 0,1-1 0,0 1 0,-1-1 0,1 0 0,-1 0 0,1 0 0,-1-1 0,0 1 0,4-3 0,12-5 0,535-270 0,-543 274 0,1 0 0,-1 1 0,1 0 0,0 0 0,12-1 0,-22 5 0,-1 0 0,1 0 0,0 0 0,-1 0 0,1 0 0,0 0 0,-1 0 0,1 0 0,0 0 0,-1 0 0,1 1 0,0-1 0,-1 0 0,1 0 0,-1 1 0,1-1 0,0 0 0,-1 1 0,1-1 0,-1 1 0,1-1 0,-1 1 0,1-1 0,-1 1 0,1 0 0,-1 0 0,1 1 0,-1-1 0,0 0 0,1 1 0,-1-1 0,0 1 0,0-1 0,0 0 0,0 1 0,0-1 0,-1 1 0,1-1 0,0 0 0,-2 3 0,-3 10 0,0-1 0,-2 0 0,0 0 0,0-1 0,-1 0 0,-11 13 0,-69 76 0,71-82 0,-571 544 0,575-551 0,-50 38 0,60-49 0,1 1 0,-1 0 0,1-1 0,-1 0 0,0 1 0,1-1 0,-1 0 0,0-1 0,0 1 0,0 0 0,0-1 0,1 1 0,-1-1 0,0 0 0,0 0 0,0 0 0,0-1 0,0 1 0,0-1 0,-4-1 0,5 1 0,0 0 0,1 0 0,-1 0 0,1 0 0,-1-1 0,1 1 0,-1-1 0,1 1 0,0-1 0,0 0 0,0 1 0,0-1 0,0 0 0,0 0 0,1 0 0,-1 1 0,0-1 0,1 0 0,0 0 0,-1 0 0,1 0 0,0-3 0,3-46 0,-3 49 0,18-97 0,-20 92 0,-9 12 0,-167 144 0,6-3 0,160-137 0,1-1 0,-2 0 0,1-1 0,-22 9 0,33-15 0,0-1 0,0 1 0,0 0 0,0-1 0,0 0 0,0 1 0,0-1 0,0 0 0,0 1 0,-1-1 0,1 0 0,0 0 0,0 0 0,0 0 0,0 0 0,0 0 0,-1-1 0,1 1 0,0 0 0,0 0 0,0-1 0,0 1 0,0-1 0,0 1 0,0-1 0,0 1 0,0-1 0,0 0 0,0 1 0,0-1 0,0 0 0,1 0 0,-1 0 0,0 0 0,1 0 0,-1 0 0,0 1 0,1-2 0,-1 1 0,1 0 0,-1 0 0,1 0 0,0 0 0,-1 0 0,1-2 0,0-3 0,0-1 0,0 1 0,1 0 0,-1-1 0,1 1 0,1 0 0,2-8 0,6-14 0,1 0 0,1 1 0,2 0 0,0 1 0,20-26 0,99-117 0,-132 167 0,68-78 0,155-141 0,-215 213 0,0 0 0,0 1 0,1 1 0,15-9 0,-25 15 0,1 0 0,-1 0 0,1-1 0,0 1 0,-1 0 0,1 0 0,-1 0 0,1 0 0,-1 0 0,1-1 0,-1 1 0,1 0 0,0 0 0,-1 0 0,1 1 0,-1-1 0,1 0 0,-1 0 0,1 0 0,0 0 0,-1 0 0,1 1 0,-1-1 0,1 0 0,-1 1 0,1-1 0,-1 0 0,1 1 0,-1-1 0,0 0 0,1 1 0,-1-1 0,0 1 0,1-1 0,-1 1 0,0-1 0,1 1 0,-1-1 0,0 1 0,0-1 0,1 1 0,-1-1 0,0 1 0,0-1 0,0 1 0,0 0 0,0-1 0,0 1 0,0-1 0,0 1 0,0-1 0,0 1 0,0 0 0,0-1 0,-1 1 0,1-1 0,0 1 0,0-1 0,0 1 0,-1 0 0,-7 25 0,0 0 0,-2-1 0,-1 0 0,0-1 0,-24 35 0,16-25 0,-310 497 0,288-481 0,35-49 0,11-17 0,36-60 0,3 2 0,65-83 0,-56 83 0,334-434 0,-377 497 0,0 1 0,0-1 0,1 1 0,19-12 0,-30 21 0,1 1 0,-1 0 0,0 0 0,0-1 0,1 1 0,-1 0 0,0 0 0,1 0 0,-1-1 0,1 1 0,-1 0 0,0 0 0,1 0 0,-1 0 0,0 0 0,1 0 0,-1 0 0,1 0 0,-1 0 0,0 0 0,1 0 0,-1 0 0,1 0 0,-1 0 0,0 0 0,1 0 0,-1 1 0,0-1 0,1 0 0,-1 0 0,0 0 0,1 1 0,-1-1 0,0 0 0,1 1 0,-3 19 0,-12 15 0,-2 0 0,-2-2 0,-29 44 0,15-27 0,-301 481-164,316-493-485,17-38 634,0 0 0,0 0 0,0 1 0,1-1 0,-1 0 0,0 1 0,0-1 0,0 0 1,0 0-1,0 0 0,0 1 0,0-1 0,0 0 0,0 0 0,1 1 0,-1-1 0,0 0 0,0 0 1,0 0-1,1 1 0,-1-1 0,0 0 0,0 0 0,0 0 0,1 0 0,-1 0 0,0 0 1,0 1-1,1-1 0,-1 0 0,0 0 0,0 0 0,1 0 0,-1 0 0,0 0 0,0 0 1,1 0-1,-1 0 0,0 0 0,0 0 0,1 0 0,-1 0 0,0 0 0,0 0 0,1 0 1,-1-1-1,0 1 0,0 0 0,1 0 0,-1 0 0,0 0 0,0 0 0,0-1 0,1 1 0,-1 0 1,0 0-1,0-1 0,64-44-1233,-53 36 1224,791-536-3434,41 75 1749,-815 455 1695,82-44-5,178-69 1,-277 124 16,0 1 1,0-1-1,1 2 0,-1-1 0,1 2 1,18-1-1,-28 2 7,0 0-1,1 0 1,-1 1 0,0-1-1,0 1 1,0 0-1,1-1 1,-1 1 0,0 0-1,0 0 1,0 1 0,0-1-1,-1 0 1,1 1-1,0-1 1,0 1 0,-1-1-1,1 1 1,-1 0 0,0 0-1,1 0 1,-1 0-1,0 0 1,0 0 0,0 0-1,0 0 1,-1 0 0,1 0-1,0 0 1,-1 1-1,0-1 1,1 0 0,-1 0-1,0 1 1,0-1 0,0 0-1,-1 4 1,0 11 127,-2 1 1,1-1-1,-2 0 0,0-1 1,-1 1-1,-12 26 1,-55 102 720,70-141-831,-45 86 715,-4-2 1,-4-3-1,-67 80 0,100-143-58,21-22-674,1 0 0,0 0 0,0 0 0,0 0 0,-1 0 0,1 0 0,0 0 0,0 0 0,0 0 0,0 0 0,-1 0 0,1 0 0,0-1 0,0 1 0,0 0 0,0 0 0,-1 0 0,1 0 0,0 0 1,0 0-1,0 0 0,0-1 0,0 1 0,0 0 0,-1 0 0,1 0 0,0 0 0,0-1 0,0 1 0,0 0 0,0 0 0,0 0 0,0 0 0,0-1 0,0 1 0,0 0 0,0 0 0,0 0 0,0-1 0,0 1 0,0 0 1,0 0-1,0 0 0,0-1 0,0 1 0,0 0 0,0 0 0,0 0 0,0 0 0,0-1 0,0 1 0,1 0 0,-1 0 0,0 0 0,0 0 0,0 0 0,0-1 0,0 1 0,0 0 0,1 0 0,24-56 323,48-69 637,174-228 0,129-86-957,-155 209-8,-297 320 0,-1249 1162-1279,1156-1106 1279,133-115 0,-41 28 0,74-57 0,1 0 0,-1-1 0,1 0 0,-1 1 0,0-1 0,1 0 0,-1 0 0,0 0 0,0-1 0,0 1 0,-3 0 0,5-1 0,0 0 0,1-1 0,-1 1 0,1 0 0,-1 0 0,0 0 0,1-1 0,-1 1 0,1 0 0,-1 0 0,1-1 0,-1 1 0,1 0 0,-1-1 0,1 1 0,-1-1 0,1 1 0,0-1 0,-1 1 0,1-1 0,0 1 0,-1-1 0,1 1 0,0-1 0,0 1 0,-1-1 0,1 1 0,0-1 0,0 0 0,0 1 0,0-2 0,0-4 0,0 0 0,1 0 0,0-1 0,0 1 0,0 0 0,1 0 0,0 0 0,4-7 0,25-50 0,3 2 0,76-103 0,-89 134 0,458-593-929,-360 503 1093,-113 114-71,1-1 1,0 2 0,1-1-1,-1 1 1,14-7 0,-21 12-87,1 0 0,-1 0 0,1 0 0,-1-1 1,0 1-1,1 0 0,-1 0 0,1 0 0,-1 0 0,1 0 1,-1 0-1,0 0 0,1 0 0,-1 0 0,1 0 0,-1 0 1,1 0-1,-1 0 0,0 1 0,1-1 0,-1 0 0,1 0 1,-1 0-1,0 1 0,1-1 0,-1 0 0,0 0 0,1 1 1,-1-1-1,0 0 0,1 1 0,-1-1 0,0 0 0,1 1 1,-1-1-1,0 0 0,0 1 0,0-1 0,1 1 0,-1 2 10,0 1 0,0-1-1,0 0 1,0 1-1,0-1 1,-1 0-1,1 0 1,-1 0-1,-2 6 1,-10 33-3,-3-1 1,-38 74-1,-61 79-21,66-114 10,45-72-3,-170 258 0,138-229 65,36-37-59,0 1-1,0-1 1,-1 0 0,1 0 0,0 0 0,0 1 0,-1-1 0,1 0 0,0 0-1,0 0 1,-1 0 0,1 0 0,0 1 0,0-1 0,-1 0 0,1 0-1,0 0 1,-1 0 0,1 0 0,0 0 0,0 0 0,-1 0 0,1 0-1,0 0 1,-1 0 0,1 0 0,0 0 0,0 0 0,-1 0 0,1-1-1,0 1 1,-1 0 0,1 0 0,0 0 0,0 0 0,-1 0 0,1-1-1,0 1 1,3-23 522,12-16-488,3 1 0,1 1 1,42-62-1,-51 84-31,216-313-9,-219 317 0,83-126 0,-87 133 0,-1-1 0,1 0 0,-1 0 0,0 0 0,0 0 0,0-1 0,0 1 0,-1 0 0,0-1 0,0 1 0,-1-1 0,0 1 0,0-12 0,-1 16 0,1-1 0,-1 1 0,0-1 0,1 1 0,-1 0 0,0-1 0,0 1 0,0 0 0,0-1 0,0 1 0,0 0 0,-1 0 0,1 0 0,0 0 0,0 0 0,-1 1 0,1-1 0,-1 0 0,-1 0 0,-2-1 0,0 1 0,0-1 0,-1 1 0,1 1 0,0-1 0,-1 1 0,1 0 0,-6 1 0,-20 2 0,1 2 0,-1 2 0,-45 15 0,-191 83 0,-1281 693-2801,1322-653 2574,176-101 213,49-43 14,-1 1 0,1 0 0,-1 0-1,1 0 1,-1-1 0,1 1 0,0 0 0,0 1-1,0-1 1,0 0 0,1 0 0,-1 0-1,0 5 1,1-6 0,0 0 0,0 0 0,0 0 0,1-1 0,-1 1 0,0 0 0,1 0 0,-1 0 0,1 0 0,-1 0 0,1-1 0,-1 1 0,1 0 0,0-1 1,-1 1-1,1 0 0,0-1 0,-1 1 0,1-1 0,0 1 0,0-1 0,0 1 0,0-1 0,0 1 0,-1-1 0,1 0 0,0 0 0,2 1 0,5 1 0,0-1 0,0 0 0,0 0 0,0-1 0,11 0 0,180-26 0,898-224-1434,-861 190 1495,-146 38-16,543-143 893,-609 158-618,0 1 0,34-4-1,-56 10-289,0-1 0,0 1 0,0 0 0,0 0 0,0 0 0,0 0 0,1 1 0,-1-1 0,0 0-1,0 1 1,0 0 0,0-1 0,0 1 0,0 0 0,-1 0 0,1 0 0,0 0 0,0 0-1,-1 1 1,1-1 0,0 0 0,-1 1 0,3 2 0,-3-1-18,0-1 0,0 1-1,0 0 1,0 0 0,-1 0 0,1 0 0,-1 0 0,0 0 0,0 0-1,0 0 1,0 0 0,0 0 0,-1 0 0,0 4 0,-4 10-19,0-1 1,-1 0-1,-1 0 1,-12 21 0,-6 8 307,-2-2 0,-2-1 1,-1-1-1,-45 45 0,61-75-209,13-11-92,1 0 1,0 0-1,0 0 0,0 0 0,0 0 0,0 0 1,-1 0-1,1 0 0,0 0 0,0 0 1,0 0-1,0 0 0,0-1 0,0 1 0,-1 0 1,1 0-1,0 0 0,0 0 0,0 0 0,0 0 1,0 0-1,0 0 0,0-1 0,0 1 1,0 0-1,-1 0 0,1 0 0,0 0 0,0 0 1,0 0-1,0-1 0,0 1 0,0 0 0,0 0 1,0 0-1,0 0 0,0 0 0,0-1 1,0 1-1,0 0 0,0 0 0,0 0 0,0 0 1,0 0-1,0-1 0,0 1 0,0 0 0,1 0 1,-1 0-1,0 0 0,0 0 0,0 0 1,0-1-1,0 1 0,0 0 0,0 0 0,0 0 1,0 0-1,1 0 0,-1 0 0,10-24 0,1 0 0,1 2 0,2-1 0,18-24 0,0-1 0,291-426 0,-303 449 0,0 0 0,24-22 0,-42 45 0,0 0 0,0 0 0,0 0 0,0 0 0,0 0 0,0 1 0,1-1 0,-1 0 0,0 1 0,1 0 0,0 0 0,-1 0 0,1 0 0,0 0 0,-1 0 0,1 0 0,0 1 0,0 0 0,4-1 0,-7 2 0,1-1 0,0 1 0,-1-1 0,1 1 0,0-1 0,-1 1 0,1 0 0,-1-1 0,1 1 0,-1 0 0,1-1 0,-1 1 0,1 0 0,-1 0 0,0-1 0,0 1 0,1 0 0,-1 0 0,0 0 0,0-1 0,0 1 0,0 0 0,0 1 0,-4 38 0,-16 19 0,-1 0 0,-4-2 0,-53 90 0,76-143 0,-535 831-965,507-792 965,21-27 0,-1-1 0,-1 0 0,0-1 0,-1 0 0,-1-1 0,-26 23 0,39-36 0,0 0 0,-1 0 0,1 0 0,0 0 0,0 0 0,0 0 0,0 0 0,0 1 0,0-1 0,-1 0 0,1 0 0,0 0 0,0 0 0,0 0 0,0 0 0,0 0 0,-1 0 0,1 0 0,0 0 0,0 0 0,0 0 0,0 0 0,-1 0 0,1 0 0,0 0 0,0 0 0,0 0 0,0 0 0,0 0 0,0-1 0,-1 1 0,1 0 0,0 0 0,0 0 0,0 0 0,0 0 0,0 0 0,0 0 0,-1 0 0,1-1 0,0 1 0,0 0 0,0 0 0,0 0 0,0 0 0,0 0 0,0 0 0,0-1 0,0 1 0,0 0 0,0 0 0,0 0 0,0 0 0,0 0 0,0-1 0,0 1 0,0 0 0,0 0 0,0 0 0,0 0 0,0-1 0,0 1 0,0 0 0,7-23 0,25-39 0,54-79 0,-57 95 0,135-210 59,226-268 0,-294 419-878,-61 80 270,-35 25 533,1 0 0,-1-1 0,1 1 1,-1 0-1,1 0 0,-1-1 0,1 1 0,-1 0 1,1 0-1,0 0 0,-1 0 0,1 0 1,-1 0-1,1 0 0,-1 0 0,1 0 0,0 0 1,-1 0-1,1 0 0,-1 0 0,1 0 0,-1 0 1,1 1-1,-1-1 0,1 0 0,-1 0 0,1 1 1,-1-1-1,1 0 0,-1 1 0,1 0 0,0 3-54,0 1 0,0-1 0,-1 1 0,0-1 0,1 1 0,-2-1 0,1 1 0,0-1 0,-1 0-1,0 1 1,0-1 0,-4 9 0,-12 47-452,-4 0 0,-36 73 0,-71 112-624,108-208 963,18-33 167,-170 293-682,120-230 698,38-57 0,14-10 0,0 0 0,-1 0 0,1-1 0,0 1 0,-1 0 0,1 0 0,0 0 0,0 0 0,-1 0 0,1 0 0,0 0 0,0 0 0,-1-1 0,1 1 0,0 0 0,0 0 0,0 0 0,-1-1 0,1 1 0,0 0 0,0 0 0,0-1 0,-1 1 0,1 0 0,0 0 0,0-1 0,0 1 0,0 0 0,0 0 0,0-1 0,0 1 0,0 0 0,0 0 0,0-1 0,0 0 0,-1-6 0,0 0 0,1 0 0,0 0 0,1 0 0,0 0 0,0-1 0,0 1 0,3-7 0,24-68 36,-17 53 5,48-121 231,104-194 0,-153 326-67,1 0 0,0 1-1,17-19 1,-10 24 287,-17 12-478,-1 0 0,0 0 0,1 0 0,-1 0 0,1 0 0,-1 0 0,0 0 0,1 0 0,-1 1 0,1-1 0,-1 0 0,0 0 0,1 0 0,-1 1 0,0-1 0,0 0 0,1 0 1,-1 1-1,0-1 0,1 0 0,-1 1 0,0-1 0,0 0 0,0 1 0,1-1 0,-1 0 0,0 1 0,0-1 0,0 1 0,0-1 0,0 0 0,0 1 0,0-1 0,0 1 0,1 8 102,0-1 0,-1 0-1,-1 1 1,1-1-1,-1 1 1,-1-1 0,0 0-1,-2 9 1,-30 80 528,19-56-363,-174 437 2424,146-395-2558,26-66-147,16-16 0,1-1 0,0 0 0,0 0 0,-1 0 0,1-1 0,0 1 0,-1 0 0,1 0 0,0 0 0,-1 0 0,1 0 0,0 0 0,0 0 0,-1 0 0,1-1 0,0 1 0,0 0 0,-1 0 0,1 0 0,0 0 0,0-1 0,-1 1 0,1 0 0,0 0 0,0-1 0,0 1 0,0 0 0,0 0 0,-1-1 0,1 1 0,0 0 0,0-1 0,0 1 0,0 0 0,0 0 0,0-1 0,0 1 0,-1-42 0,9-6 0,16-56 0,-16 80 0,-17 52 0,-51 120 0,-8-2 0,-5-4 0,-6-3 0,-7-3 0,-5-4 0,-6-5 0,-6-4 0,-201 189 0,164-190 0,-4-5 0,-5-7 0,-5-7 0,-232 116 0,221-144 0,-4-7 0,-2-8 0,-278 60 0,-38-24 0,-4-37 0,-660-47-565,1046-14 276,-870-17-1277,-732-4 1912,1594 20 709,-158-25 0,-114-40-1173,160 25 200,100 21-82,-581-116 0,-14-7 0,352 76 0,-36-44 0,185 46 0,-363-65 0,-7 36 0,514 84 0,-58-14 62,-188-64-1,37 9-1549,213 65-5338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2:53:46.2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459 747 24575,'7'1'0,"-1"0"0,1 0 0,0 1 0,-1 0 0,1 0 0,-1 1 0,0-1 0,10 7 0,13 5 0,43 20 0,-2 2 0,93 64 0,35 20 0,-56-38 0,169 132 0,-294-202 0,78 54 0,3-5 0,3-4 0,137 57 0,13 8 0,-229-110 0,-19-13 0,-8-6 0,-19-21 0,-39-36 0,-118-90 0,-298-196 0,263 208 0,-93-66 0,183 122 0,-63-48 0,175 125 0,-1 0 0,0 1 0,0 1 0,-1 1 0,0 0 0,0 1 0,-1 0 0,-25-3 0,21 3 0,-480-113 0,462 104 0,23 5 0,16 9 0,0 0 0,0-1 0,0 1 0,-1 0 0,1 0 0,0 0 0,0-1 0,0 1 0,0 0 0,0 0 0,0 0 0,0 0 0,0-1 0,0 1 0,0 0 0,0 0 0,0 0 0,0-1 0,0 1 0,0 0 0,0 0 0,0-1 0,0 1 0,0 0 0,0 0 0,0 0 0,0 0 0,0-1 0,0 1 0,0 0 0,1 0 0,-1 0 0,0-1 0,0 1 0,0 0 0,0 0 0,0 0 0,0 0 0,1 0 0,-1 0 0,0-1 0,0 1 0,0 0 0,1 0 0,-1 0 0,0 0 0,0 0 0,0 0 0,1 0 0,-1 0 0,0 0 0,0 0 0,0 0 0,1 0 0,-1 0 0,0 0 0,17-4 0,-1 2 0,1-1 0,0 2 0,29 1 0,-36 0 0,345 27 0,3 29 0,-233-35 0,-13-3 0,492 104 0,-557-105 0,-1 3 0,0 1 0,-2 2 0,78 55 0,-45-28 0,102 55 0,90 60 0,-254-154 0,0 2 0,-1-1 0,0 2 0,-1 0 0,18 25 0,46 82 0,-12-17 0,-49-86 0,-15-17 0,-1-1 0,0 0 0,0 0 0,0 0 0,0 0 0,1 0 0,-1 0 0,0 0 0,0 0 0,0 0 0,0 0 0,1 0 0,-1 0 0,0 0 0,0-1 0,0 1 0,0 0 0,1 0 0,-1 0 0,0 0 0,0 0 0,0 0 0,0 0 0,0 0 0,1 0 0,-1-1 0,0 1 0,0 0 0,0 0 0,0 0 0,0 0 0,0 0 0,0-1 0,0 1 0,0 0 0,0 0 0,1 0 0,-1 0 0,0-1 0,0 1 0,0 0 0,0 0 0,0 0 0,0 0 0,0-1 0,0 1 0,0 0 0,0 0 0,0 0 0,-1 0 0,1-1 0,0 1 0,0 0 0,-10-41 0,-10-8 0,-2 1 0,-3 2 0,-1 0 0,-2 2 0,-2 0 0,-61-66 0,63 80 0,-2 2 0,-1 1 0,0 1 0,-2 2 0,-1 1 0,-1 2 0,-1 1 0,-1 2 0,-47-17 0,4 12 0,-137-21 0,40 11 0,136 24 0,0-1 0,0-3 0,1-1 0,-69-36 0,53 18 0,29 14 0,-2 2 0,0 1 0,0 1 0,-2 1 0,1 2 0,-37-9 0,-191-12 0,59 10 0,84 7 0,35 6 0,-135-34 0,215 43 0,0 0 0,0 0 0,0 0 0,0 0 0,0 0 0,1 0 0,-1 0 0,0 0 0,0 0 0,0 0 0,0 0 0,0 0 0,0 0 0,0 0 0,0 0 0,0 0 0,0 0 0,1 0 0,-1-1 0,0 1 0,0 0 0,0 0 0,0 0 0,0 0 0,0 0 0,0 0 0,0 0 0,0 0 0,0-1 0,0 1 0,0 0 0,0 0 0,0 0 0,0 0 0,0 0 0,0 0 0,0 0 0,0 0 0,0-1 0,0 1 0,0 0 0,0 0 0,0 0 0,0 0 0,0 0 0,23-3 0,32 0 0,944 7 0,-932-7 0,0-4 0,85-18 0,28-4 0,-55 15 0,0-5 0,169-47 0,-175 32 0,104-36 0,-179 49 0,-28 12 0,2 1 0,-1 0 0,1 2 0,28-7 0,-43 12 0,1 0 0,0 0 0,0 1 0,0 0 0,0 0 0,0 0 0,0 0 0,0 1 0,0-1 0,-1 1 0,1 0 0,0 0 0,0 1 0,-1-1 0,1 1 0,-1 0 0,1-1 0,-1 2 0,0-1 0,1 0 0,-1 1 0,0-1 0,-1 1 0,1 0 0,0 0 0,-1 0 0,3 4 0,4 9 0,0 1 0,0 0 0,-2 0 0,0 1 0,-1 0 0,-1 0 0,5 32 0,-4 7 0,0 70 0,-3-30 0,14 40 0,-9-87 0,3 55 0,-8-68 0,15 69 0,-3-25 0,1 5 0,-8-42 0,-1-1 0,1 45 0,-7-39 0,-4 200 0,3-246 0,0 0 0,0 0 0,0 0 0,-1-1 0,1 1 0,-1 0 0,0 0 0,1-1 0,-1 1 0,0 0 0,-1-1 0,1 1 0,0-1 0,-1 0 0,1 1 0,-1-1 0,0 0 0,0 0 0,0 0 0,0 0 0,0 0 0,0 0 0,0-1 0,-1 1 0,1-1 0,-1 0 0,1 1 0,-1-1 0,1 0 0,-1 0 0,0-1 0,1 1 0,-1-1 0,0 1 0,0-1 0,0 0 0,1 0 0,-1 0 0,0 0 0,0 0 0,-4-2 0,-4-1 0,1 1 0,0-2 0,-1 1 0,2-2 0,-1 1 0,0-1 0,1-1 0,0 0 0,-15-12 0,16 9 0,-1 0 0,1-1 0,0 0 0,1-1 0,0 0 0,1 0 0,0 0 0,1-1 0,-6-17 0,-3-16 0,-10-56 0,18 73 0,-55-371 0,58 381 0,0 0 0,-2 0 0,0 1 0,-1-1 0,0 1 0,-2 1 0,0-1 0,-1 1 0,0 1 0,-1-1 0,-1 2 0,-15-17 0,25 30 0,-1-1 0,1 0 0,-1 1 0,1-1 0,-1 1 0,0-1 0,1 1 0,-1 0 0,0 0 0,0 0 0,0 0 0,0 0 0,0 0 0,0 0 0,0 1 0,0-1 0,-1 1 0,1 0 0,0-1 0,0 1 0,0 0 0,-1 0 0,1 0 0,-4 1 0,3 1 0,-1 0 0,1-1 0,0 1 0,0 1 0,0-1 0,0 0 0,0 1 0,1-1 0,-1 1 0,1 0 0,-1 0 0,1 0 0,-3 5 0,-5 11 0,0 1 0,2 1 0,-12 41 0,4 2 0,3-1 0,3 2 0,-2 83 0,13 202 0,3-148 0,-4-195 0,1 4 0,-1 0 0,-1 0 0,0 0 0,0 0 0,-5 15 0,6-26 0,0 1 0,0-1 0,0 1 0,0 0 0,0-1 0,0 1 0,-1 0 0,1-1 0,0 1 0,0-1 0,-1 1 0,1 0 0,0-1 0,-1 1 0,1-1 0,0 1 0,-1-1 0,1 1 0,-1-1 0,1 1 0,-1-1 0,1 0 0,-1 1 0,0-1 0,1 0 0,-1 1 0,1-1 0,-1 0 0,0 0 0,1 0 0,-1 1 0,1-1 0,-1 0 0,0 0 0,1 0 0,-1 0 0,0 0 0,1 0 0,-1 0 0,0 0 0,1-1 0,-1 1 0,1 0 0,-1 0 0,0 0 0,1-1 0,-1 1 0,1 0 0,-1-1 0,0 1 0,1 0 0,-1-1 0,1 1 0,0-1 0,-1 1 0,1-1 0,-1 1 0,1-1 0,-1 0 0,-22-36 0,-27-89 0,25 60 0,-37-70 0,52 118 0,-1 0 0,0 0 0,-1 1 0,-1 1 0,-1 0 0,0 1 0,-1 1 0,-22-18 0,36 31 0,-1-1 0,0 1 0,1 0 0,-1-1 0,0 1 0,1 0 0,-1 0 0,0 0 0,0 0 0,0 1 0,0-1 0,0 1 0,0-1 0,0 1 0,0-1 0,0 1 0,0 0 0,-1 0 0,1 0 0,0 0 0,0 1 0,0-1 0,0 0 0,0 1 0,0 0 0,0-1 0,0 1 0,0 0 0,-3 2 0,1 1 0,-1 1 0,1 0 0,0 0 0,0 0 0,1 0 0,0 1 0,0 0 0,-5 11 0,-4 12 0,2 2 0,0-1 0,3 1 0,0 1 0,2-1 0,1 1 0,1 35 0,5-338 0,-1-77 0,-1 334 0,-2-1 0,1 0 0,-2 0 0,0 1 0,-1 0 0,0-1 0,-1 1 0,-1 1 0,0-1 0,-1 1 0,-12-18 0,11 21 0,0 1 0,0 0 0,-1 0 0,0 1 0,-1 0 0,0 0 0,0 1 0,-1 1 0,1 0 0,-2 0 0,1 1 0,0 0 0,-25-6 0,-45-12 0,-95-20 0,149 38 0,0 2 0,1 1 0,-1 2 0,0 0 0,-28 5 0,-423 66-1365,361-54-5461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2:53:54.3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6164 116 24575,'-27'2'0,"1"1"0,-1 2 0,0 0 0,-44 16 0,-16 3 0,-81 12 0,-135 33 0,247-59 0,0-2 0,0-2 0,-1-3 0,-83-7 0,60 2 0,-113 10 0,-130 22 0,294-32 0,28 1 0,1 1 0,0 0 0,0 0 0,0-1 0,0 1 0,0 0 0,0 0 0,0 0 0,0-1 0,0 1 0,0 0 0,0 0 0,-1-1 0,1 1 0,0 0 0,1 0 0,-1-1 0,0 1 0,0 0 0,0 0 0,0-1 0,0 1 0,0 0 0,0 0 0,0-1 0,0 1 0,0 0 0,1 0 0,-1 0 0,0-1 0,0 1 0,0 0 0,0 0 0,1 0 0,-1 0 0,0-1 0,0 1 0,0 0 0,1 0 0,-1 0 0,0 0 0,0 0 0,1 0 0,-1 0 0,0 0 0,0 0 0,0-1 0,1 1 0,56-23 0,37-3 0,126-18 0,102 3 0,-288 37 0,388-35 0,-387 38 0,-33 3 0,-7 1 0,-54 12 0,59-15 0,-208 44 0,-280 22 0,-228-42 0,-134-25 0,848 1 0,-10 0 0,0 0 0,0-1 0,0 0 0,-1-1 0,-12-4 0,23 6 0,0-1 0,0 0 0,0 1 0,0-1 0,0 0 0,0 0 0,0 0 0,0-1 0,0 1 0,1 0 0,-1-1 0,0 1 0,1-1 0,-1 0 0,1 1 0,-1-1 0,1 0 0,0 0 0,0 0 0,0 0 0,0 0 0,0 0 0,0 0 0,1 0 0,-1 0 0,1-1 0,-1 1 0,1 0 0,0 0 0,0-1 0,0 1 0,0 0 0,0 0 0,1 0 0,0-4 0,1-1 0,0 1 0,0 0 0,1 0 0,-1 1 0,1-1 0,1 1 0,-1-1 0,1 1 0,0 0 0,0 0 0,1 1 0,-1-1 0,1 1 0,8-6 0,5-3 0,2 1 0,34-17 0,-14 12 0,1 2 0,0 1 0,1 2 0,1 2 0,-1 2 0,63-4 0,267 10 0,-175 7 0,187-5 0,-362 2 0,-36 4 0,-49 7 0,-1318 117 0,1091-115 0,-307 7 0,304-22 0,-278-3 0,304-16 0,-41-1 0,216 20 0,-35 1 0,-175-22 0,184 1-11,-116-12-1343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2:53:57.9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1 991 24575,'4'-2'0,"-1"0"0,1-1 0,0 0 0,-1 0 0,0 0 0,0 0 0,0 0 0,0-1 0,0 1 0,-1-1 0,1 0 0,2-6 0,3-3 0,21-29 0,-2-3 0,-1 0 0,25-67 0,44-153 0,-58 154 0,-30 92 0,0-1 0,1 1 0,2 1 0,-1 0 0,2 0 0,13-16 0,-16 25 0,0 0 0,0 0 0,1 1 0,0 1 0,0-1 0,1 2 0,0-1 0,1 1 0,-1 1 0,1 0 0,17-6 0,5 0 0,-5 1 0,1 1 0,0 1 0,0 2 0,56-6 0,74-2 0,-158 13 0,1 1 0,-1 0 0,0 0 0,0-1 0,1 1 0,-1 0 0,1 0 0,-1 0 0,0 0 0,1 1 0,-1-1 0,0 0 0,1 0 0,-1 1 0,0-1 0,0 1 0,1-1 0,-1 1 0,0 0 0,0-1 0,0 1 0,0 0 0,0 0 0,0 0 0,0 0 0,0 0 0,0 0 0,0 0 0,0 0 0,-1 0 0,1 0 0,0 1 0,-1-1 0,1 0 0,-1 0 0,0 1 0,1-1 0,-1 0 0,0 1 0,0-1 0,1 0 0,-1 1 0,0-1 0,0 0 0,-1 1 0,1 1 0,-1 7 0,0 0 0,-1 1 0,-1-1 0,-5 18 0,-3-2 0,0 0 0,-2-1 0,-1 0 0,-33 44 0,-83 86 0,99-119 0,-27 28 0,80-81 0,22-24 0,35-54 0,72-76 0,-101 129-242,3 2 0,1 2 1,83-44-1,-120 72-156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2:54:03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017DF-898C-4549-A436-E157EC0B118F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F1337-E12B-4DEF-8459-9A7F6CC5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8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:Creative_Common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deed.en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80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(Non-</a:t>
            </a:r>
            <a:r>
              <a:rPr lang="en-US" dirty="0" err="1"/>
              <a:t>Autosar</a:t>
            </a:r>
            <a:r>
              <a:rPr lang="en-US" dirty="0"/>
              <a:t> Software):</a:t>
            </a:r>
          </a:p>
          <a:p>
            <a:endParaRPr lang="en-US" dirty="0"/>
          </a:p>
          <a:p>
            <a:r>
              <a:rPr lang="en-US" dirty="0"/>
              <a:t>Application Software and hardware are tightly coupled</a:t>
            </a:r>
          </a:p>
          <a:p>
            <a:r>
              <a:rPr lang="en-US" dirty="0"/>
              <a:t>Complete Software has to be changed in-case of any hardware changes</a:t>
            </a:r>
          </a:p>
          <a:p>
            <a:r>
              <a:rPr lang="en-US" dirty="0"/>
              <a:t>Cost for software development is too huge</a:t>
            </a:r>
          </a:p>
          <a:p>
            <a:r>
              <a:rPr lang="en-US" dirty="0"/>
              <a:t>Software not structured or reusable with different hardware's </a:t>
            </a:r>
          </a:p>
          <a:p>
            <a:r>
              <a:rPr lang="en-US" dirty="0"/>
              <a:t>Customers (OEMs) become too much </a:t>
            </a:r>
            <a:r>
              <a:rPr lang="en-US" dirty="0" err="1"/>
              <a:t>dependant</a:t>
            </a:r>
            <a:r>
              <a:rPr lang="en-US" dirty="0"/>
              <a:t> to the</a:t>
            </a:r>
          </a:p>
          <a:p>
            <a:r>
              <a:rPr lang="en-US" dirty="0"/>
              <a:t>suppliers for a long term supply of software and hardware during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F1337-E12B-4DEF-8459-9A7F6CC569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9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– first layer of AUTOSAR software arch supporting custom functionalities implementation. </a:t>
            </a:r>
            <a:r>
              <a:rPr lang="en-US" dirty="0" err="1"/>
              <a:t>Consissts</a:t>
            </a:r>
            <a:r>
              <a:rPr lang="en-US" dirty="0"/>
              <a:t> of specific software components &amp; many applications which perform specific tasks as per instructed. Such as dimming the light of a vehicle.</a:t>
            </a:r>
          </a:p>
          <a:p>
            <a:endParaRPr lang="en-US" dirty="0"/>
          </a:p>
          <a:p>
            <a:r>
              <a:rPr lang="en-US" dirty="0"/>
              <a:t>Runtime Environment – layer providing comm services to the application software to communicate between different ECUS, within the same ECU and between services &amp; layers via RTE</a:t>
            </a:r>
          </a:p>
          <a:p>
            <a:endParaRPr lang="en-US" dirty="0"/>
          </a:p>
          <a:p>
            <a:r>
              <a:rPr lang="en-US" dirty="0"/>
              <a:t>Complex Device Driver – creating non-standard functionality within BSW stack. When functionality requires strict timing constraints which may be </a:t>
            </a:r>
            <a:r>
              <a:rPr lang="en-US" dirty="0" err="1"/>
              <a:t>lkesser</a:t>
            </a:r>
            <a:r>
              <a:rPr lang="en-US" dirty="0"/>
              <a:t> than the min timing of AUTOSAR OS resolution, such like injection control electric valve control, incremental positions detection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F1337-E12B-4DEF-8459-9A7F6CC569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9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  <a:cs typeface="Calibri"/>
              </a:rPr>
              <a:t>The ECM </a:t>
            </a:r>
            <a:endParaRPr lang="en-US">
              <a:ea typeface="Calibri"/>
              <a:cs typeface="Calibri"/>
            </a:endParaRP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Regulates the air and fuel intake to produce an efficient system</a:t>
            </a:r>
          </a:p>
          <a:p>
            <a:pPr lvl="1" indent="-171450">
              <a:buFont typeface="Courier New"/>
              <a:buChar char="o"/>
            </a:pPr>
            <a:r>
              <a:rPr lang="en-US">
                <a:ea typeface="Calibri"/>
              </a:rPr>
              <a:t>Controls the timing of spark plug firing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</a:rPr>
              <a:t>The TCM</a:t>
            </a: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</a:rPr>
              <a:t>Controls gear shifting for automatic vehicles</a:t>
            </a: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</a:rPr>
              <a:t>Regulates hydraulic pressure within the transmission to make gear shifting smoother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</a:rPr>
              <a:t>ABS ECU</a:t>
            </a: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</a:rPr>
              <a:t>Monitors wheel speed sensors</a:t>
            </a: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</a:rPr>
              <a:t>Detects warning signs such as one wheel moving significantly faster than the others</a:t>
            </a: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</a:rPr>
              <a:t>Modules that </a:t>
            </a:r>
            <a:r>
              <a:rPr lang="en-US" dirty="0" err="1">
                <a:ea typeface="Calibri"/>
              </a:rPr>
              <a:t>hyrdaulic</a:t>
            </a:r>
            <a:r>
              <a:rPr lang="en-US" dirty="0">
                <a:ea typeface="Calibri"/>
              </a:rPr>
              <a:t> pressure at each wheel to prevent lockup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</a:rPr>
              <a:t>ESC ECU </a:t>
            </a: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</a:rPr>
              <a:t>Builds upon ABS functionality</a:t>
            </a: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</a:rPr>
              <a:t>Interprets data from wheel speed sensors, steering wheel angle, yaw rate</a:t>
            </a: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</a:rPr>
              <a:t>Detects things like skidding, oversteering, understeering</a:t>
            </a:r>
          </a:p>
          <a:p>
            <a:pPr lvl="1" indent="-171450">
              <a:buFont typeface="Courier New"/>
              <a:buChar char="o"/>
            </a:pPr>
            <a:r>
              <a:rPr lang="en-US" dirty="0">
                <a:ea typeface="Calibri"/>
              </a:rPr>
              <a:t>Modules engine power and selectively applies brakes to wheels to maintain stability</a:t>
            </a:r>
          </a:p>
          <a:p>
            <a:pPr lvl="1" indent="-171450">
              <a:buFont typeface="Courier New"/>
              <a:buChar char="o"/>
            </a:pPr>
            <a:endParaRPr lang="en-US" dirty="0">
              <a:ea typeface="Calibri"/>
            </a:endParaRPr>
          </a:p>
          <a:p>
            <a:pPr lvl="1" indent="-171450">
              <a:buFont typeface="Courier New"/>
              <a:buChar char="o"/>
            </a:pPr>
            <a:endParaRPr lang="en-US" dirty="0">
              <a:ea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18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This slide demonstrates a lot of the different ECUs in a car. Can talk about a handful of them from a general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F1337-E12B-4DEF-8459-9A7F6CC569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Image taken from: https://commons.wikimedia.org/wiki/File:An_ECM_from_a_1996_Chevrolet_Beretta-_2013-10-24_23-13.jpg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This file is licensed under the </a:t>
            </a:r>
            <a:r>
              <a:rPr lang="en-US" b="0" i="0" u="none" strike="noStrike" dirty="0">
                <a:solidFill>
                  <a:srgbClr val="3366BB"/>
                </a:solidFill>
                <a:effectLst/>
                <a:latin typeface="Arial"/>
                <a:cs typeface="Arial"/>
                <a:hlinkClick r:id="rId3" tooltip="w:en:Creative Commons"/>
              </a:rPr>
              <a:t>Creative Commons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 </a:t>
            </a:r>
            <a:r>
              <a:rPr lang="en-US" b="0" i="0" u="none" strike="noStrike" dirty="0">
                <a:solidFill>
                  <a:srgbClr val="3366BB"/>
                </a:solidFill>
                <a:effectLst/>
                <a:latin typeface="Arial"/>
                <a:cs typeface="Arial"/>
                <a:hlinkClick r:id="rId4"/>
              </a:rPr>
              <a:t>Attribution-Share Alike 3.0 Unported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/>
                <a:cs typeface="Arial"/>
              </a:rPr>
              <a:t> license.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  <a:ea typeface="Calibri"/>
              <a:cs typeface="Calibri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/>
                <a:cs typeface="Calibri"/>
              </a:rPr>
              <a:t>Note that there are many more ECUs to learn about. </a:t>
            </a:r>
          </a:p>
          <a:p>
            <a:endParaRPr lang="en-US" dirty="0">
              <a:solidFill>
                <a:srgbClr val="202122"/>
              </a:solidFill>
              <a:latin typeface="Arial"/>
              <a:ea typeface="Calibri"/>
              <a:cs typeface="Arial"/>
            </a:endParaRPr>
          </a:p>
          <a:p>
            <a:pPr marL="575310" lvl="1" indent="-227965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dirty="0">
                <a:solidFill>
                  <a:srgbClr val="202122"/>
                </a:solidFill>
              </a:rPr>
              <a:t>Efficiency – By regulating fuel injection and air flow, the ECM ensures the engine runs efficiently and optimizes performance</a:t>
            </a:r>
          </a:p>
          <a:p>
            <a:pPr marL="575310" lvl="1" indent="-227965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dirty="0">
                <a:solidFill>
                  <a:srgbClr val="202122"/>
                </a:solidFill>
              </a:rPr>
              <a:t>Regulations – The ECM also ensures compliance by regulating emissions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1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5310" lvl="1" indent="-227965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dirty="0"/>
              <a:t>Blocks – Represent a component or subsystem within the overall system</a:t>
            </a:r>
          </a:p>
          <a:p>
            <a:pPr marL="575310" lvl="1" indent="-227965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dirty="0"/>
              <a:t>Arrows – Represent a connection between 2 components/systems</a:t>
            </a:r>
          </a:p>
          <a:p>
            <a:pPr marL="575310" lvl="1" indent="-227965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dirty="0"/>
              <a:t>Annotations – Textual labels that provide additional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1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Note that this block diagram indicates the inputs to the ECU as well as the outputs that are affected by it.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Can give an example: Based on the state of the switch (open/closed), the ECU can in turn regulate the speed at which the motor rotates.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F1337-E12B-4DEF-8459-9A7F6CC569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0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Here, we see even more detali is put into the ECU component of the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F1337-E12B-4DEF-8459-9A7F6CC569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9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On the top, we see that software is highly dependent and there would be a considerable amount of effort into relocating/modifying functions. 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However, on the bottom, the software is largely </a:t>
            </a:r>
            <a:r>
              <a:rPr lang="en-US" dirty="0" err="1">
                <a:ea typeface="Calibri"/>
                <a:cs typeface="Calibri"/>
              </a:rPr>
              <a:t>indepdnent</a:t>
            </a:r>
            <a:r>
              <a:rPr lang="en-US" dirty="0">
                <a:ea typeface="Calibri"/>
                <a:cs typeface="Calibri"/>
              </a:rPr>
              <a:t> of the chosen microcontroller. This creates a more simplified development process and encourages the reuse of software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575310" lvl="1" indent="-227965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Standardization – The existence of a standard architecture makes the development of software cheaper and less time-consuming</a:t>
            </a:r>
          </a:p>
          <a:p>
            <a:pPr marL="575310" lvl="1" indent="-227965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/>
              <a:t>Scalability – AUTOSAR components are modular in nature, thus achieving reusability and scalability</a:t>
            </a:r>
          </a:p>
          <a:p>
            <a:pPr marL="575310" lvl="1" indent="-227965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 dirty="0"/>
              <a:t>Safety and Security – AUTOSAR is designed with security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E03-0128-49A4-9C8E-FA8E5C6BCA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1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AUTOSAR – Automotive Open System Architecture</a:t>
            </a:r>
          </a:p>
          <a:p>
            <a:r>
              <a:rPr lang="en-US" dirty="0"/>
              <a:t>Open standard enables use of component-based software design model</a:t>
            </a:r>
          </a:p>
          <a:p>
            <a:r>
              <a:rPr lang="en-US" dirty="0"/>
              <a:t>Tier 1 Direct Supplier of Original Equipment Manufacturer (OEM)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F1337-E12B-4DEF-8459-9A7F6CC569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1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BBB-350B-7DFD-788C-E74D79C68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12BAB-AE8F-2993-07EB-3D1EBBB88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E4FA2-0112-18ED-D8C5-0E4C44AD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CA8EC-56C6-7E5D-5414-6525ADEF0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A5BE3-142C-AD42-A7FF-BB47141E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0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884F-E21B-4BEA-CCC0-FF85FEC1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2E258-EA17-1AA5-D0BB-25592471A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D0F4B-D91D-A376-2A80-1E5492D1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1D108-11B0-6FDB-5739-D023E5A97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6F9EE-F4B2-1E00-1A58-DAA997D2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6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EDA44-269A-1EB5-D40E-139C760F7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C446E-64FD-5C04-5D7C-92B8DDED5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4F63-C542-7E0D-0231-32D0CEB7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0902-E7B5-33A8-9E53-6B882236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A36E3-F326-5F4D-A8DF-7D50F4A6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85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265605-E9B3-4932-B0FC-C8CFA6EE86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C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71E384-81EA-46CC-A6C2-1607448943B0}"/>
              </a:ext>
            </a:extLst>
          </p:cNvPr>
          <p:cNvSpPr/>
          <p:nvPr userDrawn="1"/>
        </p:nvSpPr>
        <p:spPr>
          <a:xfrm>
            <a:off x="0" y="749301"/>
            <a:ext cx="11303000" cy="6108700"/>
          </a:xfrm>
          <a:custGeom>
            <a:avLst/>
            <a:gdLst>
              <a:gd name="connsiteX0" fmla="*/ 0 w 11303000"/>
              <a:gd name="connsiteY0" fmla="*/ 0 h 6108700"/>
              <a:gd name="connsiteX1" fmla="*/ 9613866 w 11303000"/>
              <a:gd name="connsiteY1" fmla="*/ 0 h 6108700"/>
              <a:gd name="connsiteX2" fmla="*/ 11303000 w 11303000"/>
              <a:gd name="connsiteY2" fmla="*/ 1689134 h 6108700"/>
              <a:gd name="connsiteX3" fmla="*/ 11303000 w 11303000"/>
              <a:gd name="connsiteY3" fmla="*/ 6108700 h 6108700"/>
              <a:gd name="connsiteX4" fmla="*/ 0 w 11303000"/>
              <a:gd name="connsiteY4" fmla="*/ 6108700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3000" h="6108700">
                <a:moveTo>
                  <a:pt x="0" y="0"/>
                </a:moveTo>
                <a:lnTo>
                  <a:pt x="9613866" y="0"/>
                </a:lnTo>
                <a:cubicBezTo>
                  <a:pt x="10546749" y="0"/>
                  <a:pt x="11303000" y="756251"/>
                  <a:pt x="11303000" y="1689134"/>
                </a:cubicBezTo>
                <a:lnTo>
                  <a:pt x="11303000" y="6108700"/>
                </a:lnTo>
                <a:lnTo>
                  <a:pt x="0" y="6108700"/>
                </a:lnTo>
                <a:close/>
              </a:path>
            </a:pathLst>
          </a:custGeom>
          <a:solidFill>
            <a:srgbClr val="FF7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2" name="Picture 11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0134AC48-3747-624F-A576-1352FEDAA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1" y="1215270"/>
            <a:ext cx="1869863" cy="67140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E1253FD-3A83-0744-9A1C-5D536004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47" y="2456435"/>
            <a:ext cx="8052061" cy="2427800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C6D98-2DA6-EA4A-8524-20083A7509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1677" y="5295070"/>
            <a:ext cx="3725863" cy="347663"/>
          </a:xfrm>
        </p:spPr>
        <p:txBody>
          <a:bodyPr>
            <a:normAutofit/>
          </a:bodyPr>
          <a:lstStyle>
            <a:lvl1pPr>
              <a:defRPr sz="2400">
                <a:ln>
                  <a:noFill/>
                </a:ln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4EC739-DB15-2D4B-BBAC-E13421A3E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1677" y="5740238"/>
            <a:ext cx="3725863" cy="347663"/>
          </a:xfrm>
        </p:spPr>
        <p:txBody>
          <a:bodyPr>
            <a:normAutofit/>
          </a:bodyPr>
          <a:lstStyle>
            <a:lvl1pPr>
              <a:defRPr sz="2400">
                <a:ln>
                  <a:noFill/>
                </a:ln>
                <a:solidFill>
                  <a:schemeClr val="bg1"/>
                </a:solidFill>
                <a:latin typeface="Futura PT Medium" panose="020B06020202040203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44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2" y="302684"/>
            <a:ext cx="5490693" cy="984617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117167"/>
          </a:xfrm>
        </p:spPr>
        <p:txBody>
          <a:bodyPr vert="horz" lIns="0" tIns="0" rIns="0" bIns="0" rtlCol="0">
            <a:normAutofit/>
          </a:bodyPr>
          <a:lstStyle>
            <a:lvl1pPr marL="383108" indent="-383108">
              <a:buClr>
                <a:schemeClr val="bg1"/>
              </a:buClr>
              <a:buFont typeface="Century Gothic" panose="020B0502020202020204" pitchFamily="34" charset="0"/>
              <a:buChar char=" "/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34249-5A4B-0546-B37E-8B0AF0A475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81106" y="6188365"/>
            <a:ext cx="1432337" cy="4720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C20657-34A2-4F43-AA67-C8AC1346F67D}"/>
              </a:ext>
            </a:extLst>
          </p:cNvPr>
          <p:cNvSpPr/>
          <p:nvPr userDrawn="1"/>
        </p:nvSpPr>
        <p:spPr>
          <a:xfrm flipV="1">
            <a:off x="11468101" y="6479876"/>
            <a:ext cx="442795" cy="18288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BD810FA-186B-6F47-B26B-38202C803911}"/>
              </a:ext>
            </a:extLst>
          </p:cNvPr>
          <p:cNvSpPr txBox="1">
            <a:spLocks/>
          </p:cNvSpPr>
          <p:nvPr userDrawn="1"/>
        </p:nvSpPr>
        <p:spPr>
          <a:xfrm>
            <a:off x="11468101" y="6562725"/>
            <a:ext cx="442795" cy="295275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400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69881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0D442-B9FB-491C-A565-5BE8A85F628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600201"/>
            <a:ext cx="5613400" cy="647700"/>
          </a:xfrm>
          <a:prstGeom prst="round2SameRect">
            <a:avLst>
              <a:gd name="adj1" fmla="val 23195"/>
              <a:gd name="adj2" fmla="val 0"/>
            </a:avLst>
          </a:prstGeom>
          <a:solidFill>
            <a:schemeClr val="accent1"/>
          </a:solidFill>
        </p:spPr>
        <p:txBody>
          <a:bodyPr bIns="9144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73800" y="1600201"/>
            <a:ext cx="5613400" cy="647700"/>
          </a:xfrm>
          <a:prstGeom prst="round2SameRect">
            <a:avLst>
              <a:gd name="adj1" fmla="val 25372"/>
              <a:gd name="adj2" fmla="val 0"/>
            </a:avLst>
          </a:prstGeom>
          <a:solidFill>
            <a:schemeClr val="accent2"/>
          </a:solidFill>
        </p:spPr>
        <p:txBody>
          <a:bodyPr bIns="9144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Futura PT Bold" panose="020B0902020204020203" pitchFamily="34" charset="0"/>
              </a:defRPr>
            </a:lvl1pPr>
          </a:lstStyle>
          <a:p>
            <a:pPr lvl="0"/>
            <a:r>
              <a:rPr lang="en-US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04800" y="2247901"/>
            <a:ext cx="5608320" cy="3553883"/>
          </a:xfrm>
          <a:prstGeom prst="round2SameRect">
            <a:avLst>
              <a:gd name="adj1" fmla="val 0"/>
              <a:gd name="adj2" fmla="val 4363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302676" indent="-302676">
              <a:defRPr sz="2133"/>
            </a:lvl1pPr>
            <a:lvl2pPr marL="759865" indent="-294210">
              <a:defRPr sz="1867"/>
            </a:lvl2pPr>
            <a:lvl3pPr marL="1140855" indent="-224361">
              <a:defRPr sz="1600"/>
            </a:lvl3pPr>
            <a:lvl4pPr>
              <a:defRPr sz="1467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9"/>
          </p:nvPr>
        </p:nvSpPr>
        <p:spPr>
          <a:xfrm>
            <a:off x="6278880" y="2247901"/>
            <a:ext cx="5608320" cy="3553883"/>
          </a:xfrm>
          <a:prstGeom prst="round2SameRect">
            <a:avLst>
              <a:gd name="adj1" fmla="val 0"/>
              <a:gd name="adj2" fmla="val 4759"/>
            </a:avLst>
          </a:prstGeom>
          <a:solidFill>
            <a:schemeClr val="tx2">
              <a:alpha val="10196"/>
            </a:schemeClr>
          </a:solidFill>
        </p:spPr>
        <p:txBody>
          <a:bodyPr lIns="91440" tIns="91440" rIns="91440" bIns="91440">
            <a:normAutofit/>
          </a:bodyPr>
          <a:lstStyle>
            <a:lvl1pPr marL="302676" indent="-302676">
              <a:buClr>
                <a:schemeClr val="accent2"/>
              </a:buClr>
              <a:defRPr sz="2133"/>
            </a:lvl1pPr>
            <a:lvl2pPr marL="759865" indent="-294210">
              <a:buClr>
                <a:schemeClr val="accent2"/>
              </a:buClr>
              <a:defRPr sz="1867"/>
            </a:lvl2pPr>
            <a:lvl3pPr marL="1140855" indent="-224361">
              <a:buClr>
                <a:schemeClr val="accent2"/>
              </a:buClr>
              <a:defRPr sz="1600"/>
            </a:lvl3pPr>
            <a:lvl4pPr>
              <a:defRPr sz="1467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329DF-5AF9-9D40-8562-2DB79EDAC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334" t="9546" r="3294" b="28937"/>
          <a:stretch/>
        </p:blipFill>
        <p:spPr>
          <a:xfrm>
            <a:off x="281106" y="6188365"/>
            <a:ext cx="1432337" cy="4720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2C2A0F-6D06-6D4E-86A3-73958B2A53B6}"/>
              </a:ext>
            </a:extLst>
          </p:cNvPr>
          <p:cNvSpPr/>
          <p:nvPr userDrawn="1"/>
        </p:nvSpPr>
        <p:spPr>
          <a:xfrm flipV="1">
            <a:off x="11468101" y="6479876"/>
            <a:ext cx="442795" cy="18288"/>
          </a:xfrm>
          <a:prstGeom prst="rect">
            <a:avLst/>
          </a:prstGeom>
          <a:solidFill>
            <a:srgbClr val="00183C"/>
          </a:solidFill>
          <a:ln>
            <a:solidFill>
              <a:srgbClr val="001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C2433F8-68F4-384F-A29F-05059D630E06}"/>
              </a:ext>
            </a:extLst>
          </p:cNvPr>
          <p:cNvSpPr txBox="1">
            <a:spLocks/>
          </p:cNvSpPr>
          <p:nvPr userDrawn="1"/>
        </p:nvSpPr>
        <p:spPr>
          <a:xfrm>
            <a:off x="11468101" y="6562725"/>
            <a:ext cx="442795" cy="295275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marL="0" algn="ctr" defTabSz="914400" rtl="0" eaLnBrk="1" latinLnBrk="0" hangingPunct="1"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4F7E95-2AEA-4C90-8528-C659D04F1447}" type="slidenum">
              <a:rPr lang="en-US" sz="1400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0276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D265605-E9B3-4932-B0FC-C8CFA6EE86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A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71E384-81EA-46CC-A6C2-1607448943B0}"/>
              </a:ext>
            </a:extLst>
          </p:cNvPr>
          <p:cNvSpPr/>
          <p:nvPr userDrawn="1"/>
        </p:nvSpPr>
        <p:spPr>
          <a:xfrm>
            <a:off x="0" y="377689"/>
            <a:ext cx="11817627" cy="6480313"/>
          </a:xfrm>
          <a:custGeom>
            <a:avLst/>
            <a:gdLst>
              <a:gd name="connsiteX0" fmla="*/ 0 w 11303000"/>
              <a:gd name="connsiteY0" fmla="*/ 0 h 6108700"/>
              <a:gd name="connsiteX1" fmla="*/ 9613866 w 11303000"/>
              <a:gd name="connsiteY1" fmla="*/ 0 h 6108700"/>
              <a:gd name="connsiteX2" fmla="*/ 11303000 w 11303000"/>
              <a:gd name="connsiteY2" fmla="*/ 1689134 h 6108700"/>
              <a:gd name="connsiteX3" fmla="*/ 11303000 w 11303000"/>
              <a:gd name="connsiteY3" fmla="*/ 6108700 h 6108700"/>
              <a:gd name="connsiteX4" fmla="*/ 0 w 11303000"/>
              <a:gd name="connsiteY4" fmla="*/ 6108700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3000" h="6108700">
                <a:moveTo>
                  <a:pt x="0" y="0"/>
                </a:moveTo>
                <a:lnTo>
                  <a:pt x="9613866" y="0"/>
                </a:lnTo>
                <a:cubicBezTo>
                  <a:pt x="10546749" y="0"/>
                  <a:pt x="11303000" y="756251"/>
                  <a:pt x="11303000" y="1689134"/>
                </a:cubicBezTo>
                <a:lnTo>
                  <a:pt x="11303000" y="6108700"/>
                </a:lnTo>
                <a:lnTo>
                  <a:pt x="0" y="6108700"/>
                </a:lnTo>
                <a:close/>
              </a:path>
            </a:pathLst>
          </a:custGeom>
          <a:solidFill>
            <a:srgbClr val="074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2" name="Picture 11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0134AC48-3747-624F-A576-1352FEDAA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635" y="6191582"/>
            <a:ext cx="1180031" cy="42370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E1253FD-3A83-0744-9A1C-5D536004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47" y="2456435"/>
            <a:ext cx="8052061" cy="2427800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409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4857-35D3-CD35-2BAA-B85629A4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ECEC-5BE3-45CE-BEC8-38DB4FA7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57F3D-0FB1-E7F2-6589-59922937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B547E-C45C-D188-BFEC-33AE22CD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EF34B-11A3-1430-6B73-A8E4EC409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8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196E-1B73-2F5C-B4EB-2E585BBFF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17A90-14F7-BAB9-8EFC-6E309F35D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FED98-C101-A9C4-A532-B668F7DA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081AA-DA7E-2F52-207E-4E1225CC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16A4-7CC2-CB86-FD23-B5D9CEA6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1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EA7A-95EE-C989-5FC4-C55CE26D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50C07-6864-60A7-FD90-37FAF6739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CB723-FC37-AEAE-244A-2429E0FBF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5790D-EE68-2894-0520-EB84C2A8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5EA8B-41F7-BB30-480B-E8B19EC7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A5003-8CA3-FAEB-E88C-164AABF6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1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55AE-57CB-246A-56E1-699B818E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2BC48-B8BC-1A19-8EE3-91BC0CF43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F8F6B-F21C-9271-8B1C-AB5E98D3D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BA2F1-E9F0-1FFF-0B59-4F07889EA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8167B5-B8A6-6E90-C6E8-F15BCE194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47772A-8937-876D-E1CA-601CD9B3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7CC4DC-B682-ADF4-4AC3-60250E78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5133C2-73CC-9CDD-34F3-42DDC99F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5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21AAB-EC2A-56EF-AA50-793EE5B3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D74A6-802D-030D-1420-9E44ABDB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9285F-F73E-20DB-2ABD-34126D20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59E77-CFEB-77F1-900D-F6E65D301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5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E5710E-BBB9-BD0D-755A-D74F7B1C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E4419A-C1F0-48C1-E418-9D09CCDE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FEEE8-E1F4-0349-7705-D2C4B15C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3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F6CF-F622-6307-D530-F158DA37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40E09-256A-6D55-6447-5B30476B2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ED983-30AF-1E15-7C36-3BA914F34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7E36B-8A65-4015-6187-3E644746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11220-4FC3-6C2C-8291-58997D70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F9293-BA31-76EF-74F4-DA074C52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7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68CF-4C2E-A177-1A05-D44348D22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D55E98-4C01-7BE0-7434-CE4E9CD69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393C0-02D8-AE83-8390-CF2294628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05578-AE3B-3180-540F-C72BED06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157F2-3DF5-13ED-80D9-24CF61C8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FC8ED-14C3-7BF0-FDF7-BE4B3969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7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F0886-4126-7418-5B64-32F1C462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D7515-8AA0-DDCE-40BD-5AE8CDBAF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1E964-B244-90D4-58A7-95F8E07E2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D4C29A-0498-4F4F-8BA9-036356FD9F53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76EE7-427E-FF47-7D03-A5CCFC23A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3185B-BE73-D0AD-36D8-172D8DD15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6F30C-1118-4EFE-986F-FB14C17CF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3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1427-3FEB-B646-AA5F-55ABE602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47" y="2456435"/>
            <a:ext cx="9585353" cy="2427800"/>
          </a:xfrm>
        </p:spPr>
        <p:txBody>
          <a:bodyPr/>
          <a:lstStyle/>
          <a:p>
            <a:r>
              <a:rPr lang="en-US" dirty="0">
                <a:latin typeface="Futura PT Bold"/>
                <a:cs typeface="FUTURA MEDIUM"/>
              </a:rPr>
              <a:t>Electronic Control Units &amp; AUTOSAR</a:t>
            </a:r>
            <a:endParaRPr lang="en-US" b="0" dirty="0">
              <a:latin typeface="Futura PT Bold"/>
              <a:cs typeface="FUTURA MEDIU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4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D3DFDF2-EEBE-A206-1D61-60C70C628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600201"/>
            <a:ext cx="5613400" cy="6477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Sample Block Diagram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1EE6B22-851A-EDDC-BFFB-2DFEC3B9D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3800" y="1600201"/>
            <a:ext cx="5613400" cy="647700"/>
          </a:xfrm>
        </p:spPr>
        <p:txBody>
          <a:bodyPr/>
          <a:lstStyle/>
          <a:p>
            <a:r>
              <a:rPr lang="en-US" dirty="0">
                <a:latin typeface="Futura PT Bold"/>
                <a:cs typeface="Arial"/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F9D-0B7B-9AB3-1EFC-ABE372BE04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8880" y="2247901"/>
            <a:ext cx="5608320" cy="3932562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endParaRPr lang="en-US" b="1" u="sng" dirty="0">
              <a:latin typeface="Arial"/>
              <a:cs typeface="Arial"/>
            </a:endParaRPr>
          </a:p>
          <a:p>
            <a:pPr marL="227965" indent="-227965"/>
            <a:r>
              <a:rPr lang="en-US" b="1" u="sng" dirty="0">
                <a:latin typeface="Arial"/>
                <a:cs typeface="Arial"/>
              </a:rPr>
              <a:t>Definition:</a:t>
            </a:r>
            <a:r>
              <a:rPr lang="en-US" dirty="0">
                <a:latin typeface="Arial"/>
                <a:cs typeface="Arial"/>
              </a:rPr>
              <a:t> Block Diagrams are visual representations of a system, using blocks and arrows to indicate components and connections, respectively</a:t>
            </a:r>
          </a:p>
          <a:p>
            <a:pPr marL="227965" indent="-227965"/>
            <a:r>
              <a:rPr lang="en-US" b="1" u="sng" dirty="0">
                <a:latin typeface="Arial"/>
                <a:cs typeface="Arial"/>
              </a:rPr>
              <a:t>Importance: </a:t>
            </a:r>
            <a:r>
              <a:rPr lang="en-US" dirty="0">
                <a:latin typeface="Arial"/>
                <a:cs typeface="Arial"/>
              </a:rPr>
              <a:t>Block Diagrams help to simplify the process of understanding automotive systems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r>
              <a:rPr lang="en-US" sz="2100" dirty="0">
                <a:latin typeface="Arial"/>
                <a:cs typeface="Arial"/>
              </a:rPr>
              <a:t>Blocks - Components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r>
              <a:rPr lang="en-US" sz="2100" dirty="0">
                <a:latin typeface="Arial"/>
                <a:cs typeface="Arial"/>
              </a:rPr>
              <a:t>Arrows - Connections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r>
              <a:rPr lang="en-US" sz="2100" dirty="0">
                <a:latin typeface="Arial"/>
                <a:cs typeface="Arial"/>
              </a:rPr>
              <a:t>Annotations – Labels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endParaRPr lang="en-US" sz="2133" dirty="0">
              <a:latin typeface="Arial"/>
              <a:cs typeface="Arial"/>
            </a:endParaRPr>
          </a:p>
          <a:p>
            <a:pPr marL="575310" lvl="1" indent="-227965">
              <a:buFont typeface="Courier New" panose="020B0604020202020204" pitchFamily="34" charset="0"/>
              <a:buChar char="o"/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1F15E-A89D-FB2A-8678-48E813D9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Block Diagrams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9C20-BB4C-03EA-C0D9-9734735B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17" y="2575766"/>
            <a:ext cx="5526612" cy="26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0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E2DE-3452-AD4A-8C8E-DA1E60F9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ECUs</a:t>
            </a:r>
          </a:p>
        </p:txBody>
      </p:sp>
      <p:sp>
        <p:nvSpPr>
          <p:cNvPr id="6" name="AutoShape 6" descr="What is electronic control unit (ECU) in vehicle and how does it work - IBE  Electronics">
            <a:extLst>
              <a:ext uri="{FF2B5EF4-FFF2-40B4-BE49-F238E27FC236}">
                <a16:creationId xmlns:a16="http://schemas.microsoft.com/office/drawing/2014/main" id="{AC7BA7E6-28A2-2C47-C923-9B74ED2B10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6F5CF-1F0D-82FD-E505-BEA7FB14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9507"/>
            <a:ext cx="10364646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3395-FFD1-620F-B7DF-DDA7763D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ECUs</a:t>
            </a:r>
          </a:p>
        </p:txBody>
      </p:sp>
      <p:pic>
        <p:nvPicPr>
          <p:cNvPr id="2052" name="Picture 4" descr="What's an Engine Control Module (ECM)?">
            <a:extLst>
              <a:ext uri="{FF2B5EF4-FFF2-40B4-BE49-F238E27FC236}">
                <a16:creationId xmlns:a16="http://schemas.microsoft.com/office/drawing/2014/main" id="{DD643D45-8E39-4E28-7B64-B58EA984E4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35" y="1825625"/>
            <a:ext cx="77387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What is electronic control unit (ECU) in vehicle and how does it work - IBE  Electronics">
            <a:extLst>
              <a:ext uri="{FF2B5EF4-FFF2-40B4-BE49-F238E27FC236}">
                <a16:creationId xmlns:a16="http://schemas.microsoft.com/office/drawing/2014/main" id="{93A09BA0-61BE-F455-CD9B-E115C33C2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51EFA-4414-5B1C-3906-C36404F3B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61" y="1690688"/>
            <a:ext cx="10231278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3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0F4D-47BB-584F-8148-CEEF4AE6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cs typeface="FUTURA MEDIUM"/>
              </a:rPr>
              <a:t>03 – </a:t>
            </a:r>
            <a:r>
              <a:rPr lang="en-US" b="0" dirty="0">
                <a:cs typeface="FUTURA MEDIUM"/>
              </a:rPr>
              <a:t>AUTOSAR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355144-DEB7-9F40-811B-307E8F8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2594" y="2771225"/>
            <a:ext cx="450907" cy="5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1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1EE6B22-851A-EDDC-BFFB-2DFEC3B9D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8880" y="1276351"/>
            <a:ext cx="5613400" cy="647700"/>
          </a:xfrm>
        </p:spPr>
        <p:txBody>
          <a:bodyPr/>
          <a:lstStyle/>
          <a:p>
            <a:r>
              <a:rPr lang="en-US" dirty="0">
                <a:latin typeface="Futura PT Bold"/>
                <a:cs typeface="Arial"/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F9D-0B7B-9AB3-1EFC-ABE372BE04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8880" y="1924051"/>
            <a:ext cx="5608320" cy="4659310"/>
          </a:xfrm>
        </p:spPr>
        <p:txBody>
          <a:bodyPr vert="horz" lIns="0" tIns="0" rIns="0" bIns="0" rtlCol="0" anchor="t">
            <a:noAutofit/>
          </a:bodyPr>
          <a:lstStyle/>
          <a:p>
            <a:pPr marL="227965" indent="-227965"/>
            <a:endParaRPr lang="en-US" b="1" u="sng" dirty="0">
              <a:latin typeface="Arial"/>
              <a:cs typeface="Arial"/>
            </a:endParaRPr>
          </a:p>
          <a:p>
            <a:pPr marL="227965" indent="-227965"/>
            <a:r>
              <a:rPr lang="en-US" sz="2400" b="1" u="sng" dirty="0">
                <a:latin typeface="Arial"/>
                <a:cs typeface="Arial"/>
              </a:rPr>
              <a:t>Definition:</a:t>
            </a:r>
            <a:r>
              <a:rPr lang="en-US" sz="2400" dirty="0">
                <a:latin typeface="Arial"/>
                <a:cs typeface="Arial"/>
              </a:rPr>
              <a:t> AUTOSAR (</a:t>
            </a:r>
            <a:r>
              <a:rPr lang="en-US" sz="2400" err="1">
                <a:latin typeface="Arial"/>
                <a:cs typeface="Arial"/>
              </a:rPr>
              <a:t>AUTomotive</a:t>
            </a:r>
            <a:r>
              <a:rPr lang="en-US" sz="2400" dirty="0">
                <a:latin typeface="Arial"/>
                <a:cs typeface="Arial"/>
              </a:rPr>
              <a:t> Open System </a:t>
            </a:r>
            <a:r>
              <a:rPr lang="en-US" sz="2400" err="1">
                <a:latin typeface="Arial"/>
                <a:cs typeface="Arial"/>
              </a:rPr>
              <a:t>ARchitecture</a:t>
            </a:r>
            <a:r>
              <a:rPr lang="en-US" sz="2400" dirty="0">
                <a:latin typeface="Arial"/>
                <a:cs typeface="Arial"/>
              </a:rPr>
              <a:t>) is a standardized framework for ECU software development </a:t>
            </a:r>
          </a:p>
          <a:p>
            <a:pPr marL="227965" indent="-227965"/>
            <a:r>
              <a:rPr lang="en-US" sz="2400" b="1" u="sng" dirty="0">
                <a:latin typeface="Arial"/>
                <a:cs typeface="Arial"/>
              </a:rPr>
              <a:t>Importance:</a:t>
            </a:r>
            <a:r>
              <a:rPr lang="en-US" sz="2400" dirty="0">
                <a:latin typeface="Arial"/>
                <a:cs typeface="Arial"/>
              </a:rPr>
              <a:t> AUTOSAR makes the process of writing software for ECUs smoother in multiple ways: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r>
              <a:rPr lang="en-US" sz="2400" dirty="0">
                <a:latin typeface="Arial"/>
                <a:cs typeface="Arial"/>
              </a:rPr>
              <a:t>Standardization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r>
              <a:rPr lang="en-US" sz="2400" dirty="0">
                <a:latin typeface="Arial"/>
                <a:cs typeface="Arial"/>
              </a:rPr>
              <a:t>Scalability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r>
              <a:rPr lang="en-US" sz="2400" dirty="0">
                <a:latin typeface="Arial"/>
                <a:cs typeface="Arial"/>
              </a:rPr>
              <a:t>Safety and Security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1F15E-A89D-FB2A-8678-48E813D9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AUTOSAR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C3310-0D8B-E006-B97E-D1073FF5E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12"/>
          <a:stretch/>
        </p:blipFill>
        <p:spPr>
          <a:xfrm>
            <a:off x="1175132" y="1600201"/>
            <a:ext cx="4101947" cy="1962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9CE40E-100D-1EDF-BC89-7A6E94001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00"/>
          <a:stretch/>
        </p:blipFill>
        <p:spPr>
          <a:xfrm>
            <a:off x="669134" y="3562625"/>
            <a:ext cx="4949101" cy="1962424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70F62F2-DABD-1977-6D0B-010143D30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519" y="1278732"/>
            <a:ext cx="5613400" cy="6477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AUTOSAR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What is electronic control unit (ECU) in vehicle and how does it work - IBE  Electronics">
            <a:extLst>
              <a:ext uri="{FF2B5EF4-FFF2-40B4-BE49-F238E27FC236}">
                <a16:creationId xmlns:a16="http://schemas.microsoft.com/office/drawing/2014/main" id="{93A09BA0-61BE-F455-CD9B-E115C33C2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59A7C3-6A5D-87FD-4ACB-38ADCD18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74" y="597896"/>
            <a:ext cx="10091451" cy="566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49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B0EC-F433-DDA4-547B-B669DC97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Use-Case Classic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E11B9B-824D-819F-0008-1BA1C8E67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8965"/>
          <a:stretch/>
        </p:blipFill>
        <p:spPr>
          <a:xfrm>
            <a:off x="635486" y="1456348"/>
            <a:ext cx="4418448" cy="5173051"/>
          </a:xfrm>
        </p:spPr>
      </p:pic>
      <p:pic>
        <p:nvPicPr>
          <p:cNvPr id="4" name="Content Placeholder 4" descr="A screenshot of a computer software&#10;&#10;Description automatically generated">
            <a:extLst>
              <a:ext uri="{FF2B5EF4-FFF2-40B4-BE49-F238E27FC236}">
                <a16:creationId xmlns:a16="http://schemas.microsoft.com/office/drawing/2014/main" id="{D2BA22B2-80E2-CEF1-8B5B-9EF4526B1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77" t="240" r="5742" b="44946"/>
          <a:stretch/>
        </p:blipFill>
        <p:spPr>
          <a:xfrm>
            <a:off x="5289765" y="2365919"/>
            <a:ext cx="6525364" cy="33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23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0F4D-47BB-584F-8148-CEEF4AE6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cs typeface="FUTURA MEDIUM"/>
              </a:rPr>
              <a:t>Appendix I – A Deeper Look at AUTOSAR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355144-DEB7-9F40-811B-307E8F8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1404" y="3621242"/>
            <a:ext cx="450907" cy="5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What is electronic control unit (ECU) in vehicle and how does it work - IBE  Electronics">
            <a:extLst>
              <a:ext uri="{FF2B5EF4-FFF2-40B4-BE49-F238E27FC236}">
                <a16:creationId xmlns:a16="http://schemas.microsoft.com/office/drawing/2014/main" id="{93A09BA0-61BE-F455-CD9B-E115C33C2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4BE5AE-BCD6-A9E5-C24F-A8F3BB4E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AUTOSAR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54991-FE19-7FB4-F02D-AE44DF06C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1" y="1801327"/>
            <a:ext cx="9659698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6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What is electronic control unit (ECU) in vehicle and how does it work - IBE  Electronics">
            <a:extLst>
              <a:ext uri="{FF2B5EF4-FFF2-40B4-BE49-F238E27FC236}">
                <a16:creationId xmlns:a16="http://schemas.microsoft.com/office/drawing/2014/main" id="{93A09BA0-61BE-F455-CD9B-E115C33C2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4BE5AE-BCD6-A9E5-C24F-A8F3BB4E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Abstraction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92F6D-0C25-15DA-0CE3-BA70119F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MCAL lowest software layer</a:t>
            </a:r>
          </a:p>
          <a:p>
            <a:r>
              <a:rPr lang="en-US" dirty="0"/>
              <a:t>Contains internal drivers – software modules with direct access to the microcontroller and internal peripherals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FF34E3-5945-079D-679D-2D7C3819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76600"/>
            <a:ext cx="1104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 PT Bold"/>
                <a:cs typeface="FUTURA MEDIUM"/>
              </a:rPr>
              <a:t>Agenda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48423" y="301037"/>
            <a:ext cx="5438776" cy="6107643"/>
          </a:xfrm>
          <a:prstGeom prst="round2Diag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660" r="-148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0B757E-9EC2-4B7F-967F-1F074D131CE3}"/>
              </a:ext>
            </a:extLst>
          </p:cNvPr>
          <p:cNvGrpSpPr/>
          <p:nvPr/>
        </p:nvGrpSpPr>
        <p:grpSpPr>
          <a:xfrm>
            <a:off x="1228754" y="1026991"/>
            <a:ext cx="3962682" cy="607070"/>
            <a:chOff x="2892462" y="351983"/>
            <a:chExt cx="4139727" cy="4482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7F2F10-C8C0-41B8-BE3E-F2FD4935B052}"/>
                </a:ext>
              </a:extLst>
            </p:cNvPr>
            <p:cNvGrpSpPr/>
            <p:nvPr/>
          </p:nvGrpSpPr>
          <p:grpSpPr>
            <a:xfrm>
              <a:off x="2892462" y="351983"/>
              <a:ext cx="611505" cy="448256"/>
              <a:chOff x="4358640" y="844549"/>
              <a:chExt cx="815340" cy="597674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CC326A3-9CF6-45D5-BF35-B3386C6DFC8C}"/>
                  </a:ext>
                </a:extLst>
              </p:cNvPr>
              <p:cNvSpPr/>
              <p:nvPr/>
            </p:nvSpPr>
            <p:spPr>
              <a:xfrm>
                <a:off x="4358640" y="844549"/>
                <a:ext cx="81534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5A6D55-F2B5-4457-9B57-EBCFF020ADD2}"/>
                  </a:ext>
                </a:extLst>
              </p:cNvPr>
              <p:cNvSpPr txBox="1"/>
              <p:nvPr/>
            </p:nvSpPr>
            <p:spPr>
              <a:xfrm>
                <a:off x="4423109" y="927101"/>
                <a:ext cx="678780" cy="515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400" b="1">
                    <a:latin typeface="Futura PT Heavy" panose="020B0802020204020303" pitchFamily="34" charset="0"/>
                  </a:rPr>
                  <a:t>01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E9B6E1-7420-4F5C-A89A-7C6EAEF8CB63}"/>
                </a:ext>
              </a:extLst>
            </p:cNvPr>
            <p:cNvSpPr txBox="1"/>
            <p:nvPr/>
          </p:nvSpPr>
          <p:spPr>
            <a:xfrm>
              <a:off x="3980152" y="463110"/>
              <a:ext cx="3052037" cy="27271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>
                  <a:solidFill>
                    <a:srgbClr val="33383F"/>
                  </a:solidFill>
                  <a:latin typeface="Apercu (Body)"/>
                </a:rPr>
                <a:t>ECU</a:t>
              </a:r>
              <a:endParaRPr lang="en-US" sz="2400" dirty="0">
                <a:latin typeface="Apercu (Body)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62D3A7-7D5C-4CB5-850E-7CDA713837C0}"/>
              </a:ext>
            </a:extLst>
          </p:cNvPr>
          <p:cNvGrpSpPr/>
          <p:nvPr/>
        </p:nvGrpSpPr>
        <p:grpSpPr>
          <a:xfrm>
            <a:off x="1228752" y="1888184"/>
            <a:ext cx="4024706" cy="605770"/>
            <a:chOff x="2892462" y="1121328"/>
            <a:chExt cx="4267930" cy="45432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046BB3F-3EC9-465E-8365-DDEADB9EA212}"/>
                </a:ext>
              </a:extLst>
            </p:cNvPr>
            <p:cNvGrpSpPr/>
            <p:nvPr/>
          </p:nvGrpSpPr>
          <p:grpSpPr>
            <a:xfrm>
              <a:off x="2892462" y="1121328"/>
              <a:ext cx="611505" cy="454328"/>
              <a:chOff x="4358640" y="844549"/>
              <a:chExt cx="815340" cy="60577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C7F9C50E-0FF6-4707-A04E-5AF3F2262257}"/>
                  </a:ext>
                </a:extLst>
              </p:cNvPr>
              <p:cNvSpPr/>
              <p:nvPr/>
            </p:nvSpPr>
            <p:spPr>
              <a:xfrm>
                <a:off x="4358640" y="844549"/>
                <a:ext cx="81534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2BF9C3-183F-4B9A-8982-2798407DE747}"/>
                  </a:ext>
                </a:extLst>
              </p:cNvPr>
              <p:cNvSpPr txBox="1"/>
              <p:nvPr/>
            </p:nvSpPr>
            <p:spPr>
              <a:xfrm>
                <a:off x="4417992" y="927100"/>
                <a:ext cx="68901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400" b="1">
                    <a:latin typeface="Futura PT Heavy" panose="020B0802020204020303" pitchFamily="34" charset="0"/>
                  </a:rPr>
                  <a:t>02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0E10C9-E34C-418A-9D97-348164150FB1}"/>
                </a:ext>
              </a:extLst>
            </p:cNvPr>
            <p:cNvSpPr txBox="1"/>
            <p:nvPr/>
          </p:nvSpPr>
          <p:spPr>
            <a:xfrm>
              <a:off x="3997332" y="1237034"/>
              <a:ext cx="316306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>
                  <a:solidFill>
                    <a:srgbClr val="33383F"/>
                  </a:solidFill>
                  <a:ea typeface="+mn-lt"/>
                  <a:cs typeface="+mn-lt"/>
                </a:rPr>
                <a:t>Block Diagrams</a:t>
              </a:r>
              <a:endParaRPr lang="en-US" sz="2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69BFD3-72F5-4696-A4B5-D10D702C9EB9}"/>
              </a:ext>
            </a:extLst>
          </p:cNvPr>
          <p:cNvGrpSpPr/>
          <p:nvPr/>
        </p:nvGrpSpPr>
        <p:grpSpPr>
          <a:xfrm>
            <a:off x="1228753" y="2738606"/>
            <a:ext cx="4026696" cy="605770"/>
            <a:chOff x="2892460" y="2776536"/>
            <a:chExt cx="3639675" cy="45432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DAB7F45-F802-4F75-9E8F-6B03A3021FB4}"/>
                </a:ext>
              </a:extLst>
            </p:cNvPr>
            <p:cNvGrpSpPr/>
            <p:nvPr/>
          </p:nvGrpSpPr>
          <p:grpSpPr>
            <a:xfrm>
              <a:off x="2892460" y="2776536"/>
              <a:ext cx="543758" cy="454328"/>
              <a:chOff x="4358640" y="844549"/>
              <a:chExt cx="725011" cy="60577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18C768E1-1112-490D-9D13-D57E23819BA2}"/>
                  </a:ext>
                </a:extLst>
              </p:cNvPr>
              <p:cNvSpPr/>
              <p:nvPr/>
            </p:nvSpPr>
            <p:spPr>
              <a:xfrm>
                <a:off x="4358640" y="844549"/>
                <a:ext cx="72501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81778A-3A05-4D09-A65A-ECCF266087B0}"/>
                  </a:ext>
                </a:extLst>
              </p:cNvPr>
              <p:cNvSpPr txBox="1"/>
              <p:nvPr/>
            </p:nvSpPr>
            <p:spPr>
              <a:xfrm>
                <a:off x="4468849" y="927100"/>
                <a:ext cx="587301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400" b="1">
                    <a:latin typeface="Futura PT Heavy" panose="020B0802020204020303" pitchFamily="34" charset="0"/>
                  </a:rPr>
                  <a:t>03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202FBA-1855-4291-8F3D-D382BE959925}"/>
                </a:ext>
              </a:extLst>
            </p:cNvPr>
            <p:cNvSpPr txBox="1"/>
            <p:nvPr/>
          </p:nvSpPr>
          <p:spPr>
            <a:xfrm>
              <a:off x="3831785" y="2882709"/>
              <a:ext cx="2700350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>
                  <a:solidFill>
                    <a:srgbClr val="33383F"/>
                  </a:solidFill>
                  <a:ea typeface="+mn-lt"/>
                  <a:cs typeface="+mn-lt"/>
                </a:rPr>
                <a:t>AUTOSAR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607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What is electronic control unit (ECU) in vehicle and how does it work - IBE  Electronics">
            <a:extLst>
              <a:ext uri="{FF2B5EF4-FFF2-40B4-BE49-F238E27FC236}">
                <a16:creationId xmlns:a16="http://schemas.microsoft.com/office/drawing/2014/main" id="{93A09BA0-61BE-F455-CD9B-E115C33C2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4BE5AE-BCD6-A9E5-C24F-A8F3BB4E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ECU Abstraction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92F6D-0C25-15DA-0CE3-BA70119F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Interfaces driver of Microcontroller lay &amp; contains driver for external devices</a:t>
            </a:r>
          </a:p>
          <a:p>
            <a:r>
              <a:rPr lang="en-US" dirty="0"/>
              <a:t>API for access to peripherals &amp; devices regardless of location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E3375-1120-E205-FF2C-15836499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3581400"/>
            <a:ext cx="1073617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84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 descr="What is electronic control unit (ECU) in vehicle and how does it work - IBE  Electronics">
            <a:extLst>
              <a:ext uri="{FF2B5EF4-FFF2-40B4-BE49-F238E27FC236}">
                <a16:creationId xmlns:a16="http://schemas.microsoft.com/office/drawing/2014/main" id="{93A09BA0-61BE-F455-CD9B-E115C33C2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4BE5AE-BCD6-A9E5-C24F-A8F3BB4E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92F6D-0C25-15DA-0CE3-BA70119F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layer of basic software</a:t>
            </a:r>
          </a:p>
          <a:p>
            <a:r>
              <a:rPr lang="en-US" dirty="0"/>
              <a:t>Provide services to/from application layer to/from microcontroller</a:t>
            </a:r>
          </a:p>
          <a:p>
            <a:r>
              <a:rPr lang="en-US" dirty="0"/>
              <a:t>Offers OS functionality, vehicle network comms &amp; management, memory services, Diagnostic Services, ECU state &amp; monitoring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F453-65A8-D65B-2C00-7CABBE8C6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3"/>
          <a:stretch/>
        </p:blipFill>
        <p:spPr>
          <a:xfrm>
            <a:off x="0" y="3688976"/>
            <a:ext cx="12192000" cy="31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7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0F4D-47BB-584F-8148-CEEF4AE6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cs typeface="FUTURA MEDIUM"/>
              </a:rPr>
              <a:t>01 - ECU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355144-DEB7-9F40-811B-307E8F8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6770" y="2749191"/>
            <a:ext cx="450907" cy="5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D3DFDF2-EEBE-A206-1D61-60C70C628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600201"/>
            <a:ext cx="5613400" cy="6477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ECU Diagram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1EE6B22-851A-EDDC-BFFB-2DFEC3B9D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3800" y="1600201"/>
            <a:ext cx="5613400" cy="647700"/>
          </a:xfrm>
        </p:spPr>
        <p:txBody>
          <a:bodyPr/>
          <a:lstStyle/>
          <a:p>
            <a:r>
              <a:rPr lang="en-US" dirty="0">
                <a:latin typeface="Futura PT Bold"/>
                <a:cs typeface="Arial"/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F9D-0B7B-9AB3-1EFC-ABE372BE04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8880" y="2247901"/>
            <a:ext cx="5608320" cy="3553883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 marL="228594" indent="-228594"/>
            <a:endParaRPr lang="en-US" b="1" u="sng" dirty="0">
              <a:latin typeface="Arial"/>
              <a:cs typeface="Arial"/>
            </a:endParaRPr>
          </a:p>
          <a:p>
            <a:pPr marL="228594" indent="-228594"/>
            <a:r>
              <a:rPr lang="en-US" b="1" u="sng" dirty="0">
                <a:latin typeface="Arial"/>
                <a:cs typeface="Arial"/>
              </a:rPr>
              <a:t>Definition:</a:t>
            </a:r>
            <a:r>
              <a:rPr lang="en-US" dirty="0">
                <a:latin typeface="Arial"/>
                <a:cs typeface="Arial"/>
              </a:rPr>
              <a:t> ECU (Electronic Control Unit) – responsible for controlling different parts of the car</a:t>
            </a:r>
          </a:p>
          <a:p>
            <a:pPr marL="228594" indent="-228594"/>
            <a:r>
              <a:rPr lang="en-US" b="1" u="sng" dirty="0">
                <a:latin typeface="Arial"/>
                <a:cs typeface="Arial"/>
              </a:rPr>
              <a:t>Importance:</a:t>
            </a:r>
            <a:r>
              <a:rPr lang="en-US" dirty="0">
                <a:latin typeface="Arial"/>
                <a:cs typeface="Arial"/>
              </a:rPr>
              <a:t> Understanding what each ECU is responsible for provides context for how the car operates</a:t>
            </a:r>
          </a:p>
          <a:p>
            <a:pPr marL="575719" lvl="1" indent="-228594">
              <a:buFont typeface="Courier New" panose="020B0604020202020204" pitchFamily="34" charset="0"/>
              <a:buChar char="o"/>
            </a:pPr>
            <a:r>
              <a:rPr lang="en-US" sz="2133" dirty="0">
                <a:latin typeface="Arial"/>
                <a:cs typeface="Arial"/>
              </a:rPr>
              <a:t>Examples of ECUs:</a:t>
            </a:r>
          </a:p>
          <a:p>
            <a:pPr marL="956709" lvl="2" indent="-228594">
              <a:buFont typeface="Courier New" panose="020B0604020202020204" pitchFamily="34" charset="0"/>
              <a:buChar char="o"/>
            </a:pPr>
            <a:r>
              <a:rPr lang="en-US" sz="1866" dirty="0">
                <a:latin typeface="Arial"/>
                <a:cs typeface="Arial"/>
              </a:rPr>
              <a:t>Engine Control Module</a:t>
            </a:r>
          </a:p>
          <a:p>
            <a:pPr marL="956709" lvl="2" indent="-228594">
              <a:buFont typeface="Courier New" panose="020B0604020202020204" pitchFamily="34" charset="0"/>
              <a:buChar char="o"/>
            </a:pPr>
            <a:r>
              <a:rPr lang="en-US" sz="1866" dirty="0">
                <a:latin typeface="Arial"/>
                <a:cs typeface="Arial"/>
              </a:rPr>
              <a:t>Transmissions Control Module</a:t>
            </a:r>
          </a:p>
          <a:p>
            <a:pPr marL="956709" lvl="2" indent="-228594">
              <a:buFont typeface="Courier New" panose="020B0604020202020204" pitchFamily="34" charset="0"/>
              <a:buChar char="o"/>
            </a:pPr>
            <a:r>
              <a:rPr lang="en-US" sz="1866" dirty="0">
                <a:latin typeface="Arial"/>
                <a:cs typeface="Arial"/>
              </a:rPr>
              <a:t>ABS ECU – Antilock Braking System</a:t>
            </a:r>
          </a:p>
          <a:p>
            <a:pPr marL="956709" lvl="2" indent="-228594">
              <a:buFont typeface="Courier New" panose="020B0604020202020204" pitchFamily="34" charset="0"/>
              <a:buChar char="o"/>
            </a:pPr>
            <a:r>
              <a:rPr lang="en-US" sz="1866" dirty="0">
                <a:latin typeface="Arial"/>
                <a:cs typeface="Arial"/>
              </a:rPr>
              <a:t>ESC ECU – Electronic Stability Control</a:t>
            </a:r>
            <a:endParaRPr lang="en-US" sz="2133" dirty="0">
              <a:latin typeface="Arial"/>
              <a:cs typeface="Arial"/>
            </a:endParaRPr>
          </a:p>
          <a:p>
            <a:pPr marL="575719" lvl="1" indent="-228594">
              <a:buFont typeface="Courier New" panose="020B0604020202020204" pitchFamily="34" charset="0"/>
              <a:buChar char="o"/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1F15E-A89D-FB2A-8678-48E813D9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ECU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A782CC-E0DF-D0C2-9F24-3A97C643B07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{image check copyrights – Wikipedia great source of free to use imagery}</a:t>
            </a:r>
          </a:p>
        </p:txBody>
      </p:sp>
      <p:pic>
        <p:nvPicPr>
          <p:cNvPr id="8" name="Picture 2" descr="Electronic Control Unit: All You Need To Know">
            <a:extLst>
              <a:ext uri="{FF2B5EF4-FFF2-40B4-BE49-F238E27FC236}">
                <a16:creationId xmlns:a16="http://schemas.microsoft.com/office/drawing/2014/main" id="{C9B05070-D888-51B4-0781-F65258F8B0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18" y="2364010"/>
            <a:ext cx="5785684" cy="33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5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3395-FFD1-620F-B7DF-DDA7763D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ECUs</a:t>
            </a:r>
          </a:p>
        </p:txBody>
      </p:sp>
      <p:pic>
        <p:nvPicPr>
          <p:cNvPr id="1026" name="Picture 2" descr="Electronic Control Unit: All You Need To Know">
            <a:extLst>
              <a:ext uri="{FF2B5EF4-FFF2-40B4-BE49-F238E27FC236}">
                <a16:creationId xmlns:a16="http://schemas.microsoft.com/office/drawing/2014/main" id="{0B2C8F6E-548A-C46E-03F0-2A16E79F7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13" y="1825625"/>
            <a:ext cx="75791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6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D3DFDF2-EEBE-A206-1D61-60C70C628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600201"/>
            <a:ext cx="5613400" cy="6477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1996 Chevrolet Beretta ECM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1EE6B22-851A-EDDC-BFFB-2DFEC3B9D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73800" y="1600201"/>
            <a:ext cx="5613400" cy="647700"/>
          </a:xfrm>
        </p:spPr>
        <p:txBody>
          <a:bodyPr/>
          <a:lstStyle/>
          <a:p>
            <a:r>
              <a:rPr lang="en-US" dirty="0">
                <a:latin typeface="Futura PT Bold"/>
                <a:cs typeface="Arial"/>
              </a:rPr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CF9D-0B7B-9AB3-1EFC-ABE372BE04F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8880" y="2247901"/>
            <a:ext cx="5608320" cy="3553883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endParaRPr lang="en-US" b="1" u="sng" dirty="0">
              <a:latin typeface="Arial"/>
              <a:cs typeface="Arial"/>
            </a:endParaRPr>
          </a:p>
          <a:p>
            <a:pPr marL="227965" indent="-227965"/>
            <a:r>
              <a:rPr lang="en-US" b="1" u="sng" dirty="0">
                <a:latin typeface="Arial"/>
                <a:cs typeface="Arial"/>
              </a:rPr>
              <a:t>Definition:</a:t>
            </a:r>
            <a:r>
              <a:rPr lang="en-US" dirty="0">
                <a:latin typeface="Arial"/>
                <a:cs typeface="Arial"/>
              </a:rPr>
              <a:t> The Engine Control Module is responsible for managing engine-related operations</a:t>
            </a:r>
          </a:p>
          <a:p>
            <a:pPr marL="227965" indent="-227965"/>
            <a:r>
              <a:rPr lang="en-US" b="1" u="sng" dirty="0">
                <a:latin typeface="Arial"/>
                <a:cs typeface="Arial"/>
              </a:rPr>
              <a:t>Importance:</a:t>
            </a:r>
            <a:r>
              <a:rPr lang="en-US" dirty="0">
                <a:latin typeface="Arial"/>
                <a:cs typeface="Arial"/>
              </a:rPr>
              <a:t> The ECM helps optimize the engine and ensures adherence to regulations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r>
              <a:rPr lang="en-US" sz="2100" dirty="0">
                <a:latin typeface="Arial"/>
                <a:cs typeface="Arial"/>
              </a:rPr>
              <a:t>Efficiency and Optimization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r>
              <a:rPr lang="en-US" sz="2100" dirty="0">
                <a:latin typeface="Arial"/>
                <a:cs typeface="Arial"/>
              </a:rPr>
              <a:t>Emissions Regulations</a:t>
            </a:r>
          </a:p>
          <a:p>
            <a:pPr marL="575310" lvl="1" indent="-227965">
              <a:buFont typeface="Courier New" panose="020B0604020202020204" pitchFamily="34" charset="0"/>
              <a:buChar char="o"/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1F15E-A89D-FB2A-8678-48E813D9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ECM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C938F3-E679-718D-B089-94F260E4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6" y="2339181"/>
            <a:ext cx="5985968" cy="33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9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3395-FFD1-620F-B7DF-DDA7763D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ECM:</a:t>
            </a:r>
          </a:p>
        </p:txBody>
      </p:sp>
      <p:pic>
        <p:nvPicPr>
          <p:cNvPr id="2052" name="Picture 4" descr="What's an Engine Control Module (ECM)?">
            <a:extLst>
              <a:ext uri="{FF2B5EF4-FFF2-40B4-BE49-F238E27FC236}">
                <a16:creationId xmlns:a16="http://schemas.microsoft.com/office/drawing/2014/main" id="{DD643D45-8E39-4E28-7B64-B58EA984E4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35" y="1825625"/>
            <a:ext cx="77387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What is electronic control unit (ECU) in vehicle and how does it work - IBE  Electronics">
            <a:extLst>
              <a:ext uri="{FF2B5EF4-FFF2-40B4-BE49-F238E27FC236}">
                <a16:creationId xmlns:a16="http://schemas.microsoft.com/office/drawing/2014/main" id="{93A09BA0-61BE-F455-CD9B-E115C33C2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3395-FFD1-620F-B7DF-DDA7763D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ECUs</a:t>
            </a:r>
          </a:p>
        </p:txBody>
      </p:sp>
      <p:sp>
        <p:nvSpPr>
          <p:cNvPr id="5" name="AutoShape 6" descr="What is electronic control unit (ECU) in vehicle and how does it work - IBE  Electronics">
            <a:extLst>
              <a:ext uri="{FF2B5EF4-FFF2-40B4-BE49-F238E27FC236}">
                <a16:creationId xmlns:a16="http://schemas.microsoft.com/office/drawing/2014/main" id="{93A09BA0-61BE-F455-CD9B-E115C33C2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1AC3B-877C-3772-AC3D-DD0770261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6" b="22770"/>
          <a:stretch/>
        </p:blipFill>
        <p:spPr>
          <a:xfrm>
            <a:off x="1156446" y="2188270"/>
            <a:ext cx="4787154" cy="3446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970381-33BD-FE24-C18E-E422BD63FD05}"/>
                  </a:ext>
                </a:extLst>
              </p14:cNvPr>
              <p14:cNvContentPartPr/>
              <p14:nvPr/>
            </p14:nvContentPartPr>
            <p14:xfrm>
              <a:off x="1152402" y="4704035"/>
              <a:ext cx="5355000" cy="192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970381-33BD-FE24-C18E-E422BD63FD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762" y="4641035"/>
                <a:ext cx="5480640" cy="20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3CEEFB-DC16-E260-8660-27F76D808197}"/>
                  </a:ext>
                </a:extLst>
              </p14:cNvPr>
              <p14:cNvContentPartPr/>
              <p14:nvPr/>
            </p14:nvContentPartPr>
            <p14:xfrm>
              <a:off x="1179042" y="5028755"/>
              <a:ext cx="1121040" cy="653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3CEEFB-DC16-E260-8660-27F76D8081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402" y="4966115"/>
                <a:ext cx="124668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DAC979-B4BB-011A-435F-1937D2089892}"/>
                  </a:ext>
                </a:extLst>
              </p14:cNvPr>
              <p14:cNvContentPartPr/>
              <p14:nvPr/>
            </p14:nvContentPartPr>
            <p14:xfrm>
              <a:off x="3791202" y="2190155"/>
              <a:ext cx="2219400" cy="122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DAC979-B4BB-011A-435F-1937D20898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8202" y="2127155"/>
                <a:ext cx="23450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A9E28E-9739-2E66-E168-5CB13720BC5F}"/>
                  </a:ext>
                </a:extLst>
              </p14:cNvPr>
              <p14:cNvContentPartPr/>
              <p14:nvPr/>
            </p14:nvContentPartPr>
            <p14:xfrm>
              <a:off x="1276962" y="2103755"/>
              <a:ext cx="443880" cy="357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A9E28E-9739-2E66-E168-5CB13720BC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4322" y="2040755"/>
                <a:ext cx="5695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B7D6A9-4048-D0AB-D479-916EE13483F1}"/>
                  </a:ext>
                </a:extLst>
              </p14:cNvPr>
              <p14:cNvContentPartPr/>
              <p14:nvPr/>
            </p14:nvContentPartPr>
            <p14:xfrm>
              <a:off x="7718442" y="669627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B7D6A9-4048-D0AB-D479-916EE13483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55442" y="6633275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62E22C0-276C-CB94-CB2A-CBEB35761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66" t="58038" r="1613" b="5330"/>
          <a:stretch/>
        </p:blipFill>
        <p:spPr>
          <a:xfrm>
            <a:off x="6925872" y="1399107"/>
            <a:ext cx="3266195" cy="25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0F4D-47BB-584F-8148-CEEF4AE6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>
                <a:cs typeface="FUTURA MEDIUM"/>
              </a:rPr>
              <a:t>02 – Block Diagrams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355144-DEB7-9F40-811B-307E8F83B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8094" y="2837326"/>
            <a:ext cx="450907" cy="5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3b2c2fb-8d97-4330-92ad-e01d15956ed0">
      <Terms xmlns="http://schemas.microsoft.com/office/infopath/2007/PartnerControls"/>
    </lcf76f155ced4ddcb4097134ff3c332f>
    <TaxCatchAll xmlns="68ce929b-16c4-475e-b84c-6d13d472b3c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DC572EAF80E945A5D4EF0585CA5668" ma:contentTypeVersion="13" ma:contentTypeDescription="Create a new document." ma:contentTypeScope="" ma:versionID="8d25698303ed5e2fec74e4705f4eacdf">
  <xsd:schema xmlns:xsd="http://www.w3.org/2001/XMLSchema" xmlns:xs="http://www.w3.org/2001/XMLSchema" xmlns:p="http://schemas.microsoft.com/office/2006/metadata/properties" xmlns:ns2="13b2c2fb-8d97-4330-92ad-e01d15956ed0" xmlns:ns3="68ce929b-16c4-475e-b84c-6d13d472b3c3" targetNamespace="http://schemas.microsoft.com/office/2006/metadata/properties" ma:root="true" ma:fieldsID="bcc4373cc2af2f4765a5b90d6896cb01" ns2:_="" ns3:_="">
    <xsd:import namespace="13b2c2fb-8d97-4330-92ad-e01d15956ed0"/>
    <xsd:import namespace="68ce929b-16c4-475e-b84c-6d13d472b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2c2fb-8d97-4330-92ad-e01d15956e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5918e60-5efa-4884-bb68-12c27e6acd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e929b-16c4-475e-b84c-6d13d472b3c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b0d1a2f-998e-4b8c-baf8-6da626334f9d}" ma:internalName="TaxCatchAll" ma:showField="CatchAllData" ma:web="68ce929b-16c4-475e-b84c-6d13d472b3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CDB43D-1540-4324-810B-82131CB6C795}">
  <ds:schemaRefs>
    <ds:schemaRef ds:uri="http://schemas.microsoft.com/office/2006/metadata/properties"/>
    <ds:schemaRef ds:uri="http://schemas.microsoft.com/office/infopath/2007/PartnerControls"/>
    <ds:schemaRef ds:uri="13b2c2fb-8d97-4330-92ad-e01d15956ed0"/>
    <ds:schemaRef ds:uri="68ce929b-16c4-475e-b84c-6d13d472b3c3"/>
  </ds:schemaRefs>
</ds:datastoreItem>
</file>

<file path=customXml/itemProps2.xml><?xml version="1.0" encoding="utf-8"?>
<ds:datastoreItem xmlns:ds="http://schemas.openxmlformats.org/officeDocument/2006/customXml" ds:itemID="{1B2846C3-1B71-4801-A0BD-B448FF55C0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b2c2fb-8d97-4330-92ad-e01d15956ed0"/>
    <ds:schemaRef ds:uri="68ce929b-16c4-475e-b84c-6d13d472b3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589182-CD2F-417F-9735-A859CBD096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690</Words>
  <Application>Microsoft Office PowerPoint</Application>
  <PresentationFormat>Widescreen</PresentationFormat>
  <Paragraphs>90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Electronic Control Units &amp; AUTOSAR </vt:lpstr>
      <vt:lpstr>Agenda</vt:lpstr>
      <vt:lpstr>01 - ECU</vt:lpstr>
      <vt:lpstr>ECU</vt:lpstr>
      <vt:lpstr>ECUs</vt:lpstr>
      <vt:lpstr>ECM</vt:lpstr>
      <vt:lpstr>ECM:</vt:lpstr>
      <vt:lpstr>ECUs</vt:lpstr>
      <vt:lpstr>02 – Block Diagrams</vt:lpstr>
      <vt:lpstr>Block Diagrams</vt:lpstr>
      <vt:lpstr>ECUs</vt:lpstr>
      <vt:lpstr>ECUs</vt:lpstr>
      <vt:lpstr>03 – AUTOSAR</vt:lpstr>
      <vt:lpstr>AUTOSAR</vt:lpstr>
      <vt:lpstr>PowerPoint Presentation</vt:lpstr>
      <vt:lpstr>Practice Use-Case Classic Software</vt:lpstr>
      <vt:lpstr>Appendix I – A Deeper Look at AUTOSAR</vt:lpstr>
      <vt:lpstr>AUTOSAR Layers</vt:lpstr>
      <vt:lpstr>Microcontroller Abstraction Layer</vt:lpstr>
      <vt:lpstr>ECU Abstraction Layer</vt:lpstr>
      <vt:lpstr>Service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Control Units</dc:title>
  <dc:creator>Charles Jester</dc:creator>
  <cp:lastModifiedBy>Rory Eiffe</cp:lastModifiedBy>
  <cp:revision>116</cp:revision>
  <dcterms:created xsi:type="dcterms:W3CDTF">2024-03-13T12:37:34Z</dcterms:created>
  <dcterms:modified xsi:type="dcterms:W3CDTF">2024-03-21T16:34:01Z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0x01010044DC572EAF80E945A5D4EF0585CA5668</vt:lpwstr>
  </property>
</Properties>
</file>